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2DB080-0C02-46EB-A577-BBB666EF53BB}">
  <a:tblStyle styleId="{612DB080-0C02-46EB-A577-BBB666EF53B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 Welcome to my presentation of the “Think Green, Think Clean” project.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75cb901c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75cb901c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vehicle is set up with a map of the neighbo</a:t>
            </a:r>
            <a:r>
              <a:rPr lang="en-GB"/>
              <a:t>rhood that needs to be covered. After that, it drives on every street in each direction based on that map. While the low-level driving is handled by the Carla Python libraries, I focused on a few challenges more directly related to my project. I developed a routing algorithm to plan the best route through the neighborhood. I built a real-time map that represents the vehicle’s visualization of the route and current status. I incorporated object detection to identify objects of interest to make </a:t>
            </a:r>
            <a:r>
              <a:rPr lang="en-GB"/>
              <a:t>driving</a:t>
            </a:r>
            <a:r>
              <a:rPr lang="en-GB"/>
              <a:t> better as well as to allow for the performance of the actual task in the future.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75cb901c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75cb901c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My routing algorithm works like this.</a:t>
            </a:r>
            <a:endParaRPr/>
          </a:p>
          <a:p>
            <a:pPr indent="-317500" lvl="0" marL="457200" rtl="0" algn="l">
              <a:spcBef>
                <a:spcPts val="0"/>
              </a:spcBef>
              <a:spcAft>
                <a:spcPts val="0"/>
              </a:spcAft>
              <a:buSzPts val="1400"/>
              <a:buChar char="●"/>
            </a:pPr>
            <a:r>
              <a:rPr lang="en-GB"/>
              <a:t>I first get topology from Carla API. You can see an example of Carla’s “Town02” map on the top of this slide. </a:t>
            </a:r>
            <a:endParaRPr/>
          </a:p>
          <a:p>
            <a:pPr indent="-317500" lvl="0" marL="457200" rtl="0" algn="l">
              <a:spcBef>
                <a:spcPts val="0"/>
              </a:spcBef>
              <a:spcAft>
                <a:spcPts val="0"/>
              </a:spcAft>
              <a:buSzPts val="1400"/>
              <a:buChar char="●"/>
            </a:pPr>
            <a:r>
              <a:rPr lang="en-GB"/>
              <a:t>Carla’s representation of topology is a list of pairs of waypoints that are directly connected. If a given street has two lanes, there will be 4 waypoints, 2 on each lane at the ends of the street, connected by two segments. You can see this representation in the second image on this slide.</a:t>
            </a:r>
            <a:endParaRPr/>
          </a:p>
          <a:p>
            <a:pPr indent="-317500" lvl="0" marL="457200" rtl="0" algn="l">
              <a:spcBef>
                <a:spcPts val="0"/>
              </a:spcBef>
              <a:spcAft>
                <a:spcPts val="0"/>
              </a:spcAft>
              <a:buSzPts val="1400"/>
              <a:buChar char="●"/>
            </a:pPr>
            <a:r>
              <a:rPr lang="en-GB"/>
              <a:t>My next step is to combine waypoints that are close to each other. Carla topology has some waypoints within map centimeters of each other and I do not need that level of precision</a:t>
            </a:r>
            <a:endParaRPr/>
          </a:p>
          <a:p>
            <a:pPr indent="-317500" lvl="0" marL="457200" rtl="0" algn="l">
              <a:spcBef>
                <a:spcPts val="0"/>
              </a:spcBef>
              <a:spcAft>
                <a:spcPts val="0"/>
              </a:spcAft>
              <a:buSzPts val="1400"/>
              <a:buChar char="●"/>
            </a:pPr>
            <a:r>
              <a:rPr lang="en-GB"/>
              <a:t>I then create a list of edges between each pair of waypoints. The idea is that if I have my vehicle drive along each edge I will then cover the entire map in both directions.</a:t>
            </a:r>
            <a:endParaRPr/>
          </a:p>
          <a:p>
            <a:pPr indent="-317500" lvl="0" marL="457200" rtl="0" algn="l">
              <a:spcBef>
                <a:spcPts val="0"/>
              </a:spcBef>
              <a:spcAft>
                <a:spcPts val="0"/>
              </a:spcAft>
              <a:buSzPts val="1400"/>
              <a:buChar char="●"/>
            </a:pPr>
            <a:r>
              <a:rPr lang="en-GB"/>
              <a:t>To determine the sequencing, I first find the edge with the start closest to the initial location of the vehicle. Carla’s API has a function that determines how far two waypoints are from each other in terms of the route between them, so I rely on that function to measure the distance.</a:t>
            </a:r>
            <a:endParaRPr/>
          </a:p>
          <a:p>
            <a:pPr indent="-317500" lvl="0" marL="457200" rtl="0" algn="l">
              <a:spcBef>
                <a:spcPts val="0"/>
              </a:spcBef>
              <a:spcAft>
                <a:spcPts val="0"/>
              </a:spcAft>
              <a:buSzPts val="1400"/>
              <a:buChar char="●"/>
            </a:pPr>
            <a:r>
              <a:rPr lang="en-GB"/>
              <a:t>Once I’ve identified the first edge that the vehicle should drive on, I take the end of that edge and find the next edge with the start closest to that point.</a:t>
            </a:r>
            <a:endParaRPr/>
          </a:p>
          <a:p>
            <a:pPr indent="-317500" lvl="0" marL="457200" rtl="0" algn="l">
              <a:spcBef>
                <a:spcPts val="0"/>
              </a:spcBef>
              <a:spcAft>
                <a:spcPts val="0"/>
              </a:spcAft>
              <a:buSzPts val="1400"/>
              <a:buChar char="●"/>
            </a:pPr>
            <a:r>
              <a:rPr lang="en-GB"/>
              <a:t>I repeat this process until I have covered all edges. Since edges are directional, meaning that there two edges for each two-way street, once the vehicle has driven over all edges, the entire map will be covered.</a:t>
            </a:r>
            <a:endParaRPr/>
          </a:p>
          <a:p>
            <a:pPr indent="-317500" lvl="0" marL="457200" rtl="0" algn="l">
              <a:spcBef>
                <a:spcPts val="0"/>
              </a:spcBef>
              <a:spcAft>
                <a:spcPts val="0"/>
              </a:spcAft>
              <a:buSzPts val="1400"/>
              <a:buChar char="●"/>
            </a:pPr>
            <a:r>
              <a:rPr lang="en-GB"/>
              <a:t>Finally, I create a list of waypoints that represent starts and ends of the edges in sequence. I now have my route.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animated image shows the sequencing of waypoints, starting with the yellow vehicle position in the lower left corner. You can see where the vehicle is planning to drive to while performing its task. At the very end of the animation, you see an edge that connects two waypoints that are not directly connected by a road. The </a:t>
            </a:r>
            <a:r>
              <a:rPr lang="en-GB"/>
              <a:t>vehicle</a:t>
            </a:r>
            <a:r>
              <a:rPr lang="en-GB"/>
              <a:t> will need to drive to that waypoint on the right so that it can then cover the two small diagonal segments in the intersection there.</a:t>
            </a:r>
            <a:endParaRPr/>
          </a:p>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75cb901c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75cb901c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what the route plan looks like after the entire planning process is complete. You can see from the image on the left that I have full </a:t>
            </a:r>
            <a:r>
              <a:rPr lang="en-GB"/>
              <a:t>coverage</a:t>
            </a:r>
            <a:r>
              <a:rPr lang="en-GB"/>
              <a:t> of the map. The animated image on the right show the visual representation of this plan </a:t>
            </a:r>
            <a:r>
              <a:rPr lang="en-GB"/>
              <a:t>within</a:t>
            </a:r>
            <a:r>
              <a:rPr lang="en-GB"/>
              <a:t> the vehicle’s planner, with the current vehicle position as it is driving around. I will show more of this during the demo shortly.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75cb901c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75cb901c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the low-level driving part I rely on Carla’s Python libraries. The Agent class in Carla represent basic functionality of all Agents that can control actors within the simulation. BasicAgent class, inherited from Agent, and supporting classes implement the ability of the vehicle to drive to a given destination. I wrote a new class, RouteAgent, that inherits from BasicAgent to add functionality such as routing and </a:t>
            </a:r>
            <a:r>
              <a:rPr lang="en-GB"/>
              <a:t>handling</a:t>
            </a:r>
            <a:r>
              <a:rPr lang="en-GB"/>
              <a:t> a list of destinations.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 just for the notes</a:t>
            </a:r>
            <a:endParaRPr/>
          </a:p>
          <a:p>
            <a:pPr indent="0" lvl="0" marL="0" rtl="0" algn="l">
              <a:spcBef>
                <a:spcPts val="0"/>
              </a:spcBef>
              <a:spcAft>
                <a:spcPts val="0"/>
              </a:spcAft>
              <a:buNone/>
            </a:pPr>
            <a:r>
              <a:rPr lang="en-GB"/>
              <a:t>RoamingAgent - makes random decisions at each intersection</a:t>
            </a:r>
            <a:endParaRPr/>
          </a:p>
          <a:p>
            <a:pPr indent="0" lvl="0" marL="0" rtl="0" algn="l">
              <a:spcBef>
                <a:spcPts val="0"/>
              </a:spcBef>
              <a:spcAft>
                <a:spcPts val="0"/>
              </a:spcAft>
              <a:buNone/>
            </a:pPr>
            <a:r>
              <a:rPr lang="en-GB"/>
              <a:t>BehaviorAgent - allows for controlling behaviors, like aggressive driving, etc. I did not need that for this project.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75cb901c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75cb901c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object detection I rely on OpenCV dnn_DetectionModel API. I found pre-trained models online that allow for object detection in real time. I used Carla’s RGB camera sensor’s output to feed images to the detection API and to overlay boxes on top of the images. I referenced my sources at the </a:t>
            </a:r>
            <a:r>
              <a:rPr lang="en-GB"/>
              <a:t>bottom</a:t>
            </a:r>
            <a:r>
              <a:rPr lang="en-GB"/>
              <a:t> of the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75cb901c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75cb901c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75cb901c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75cb901c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75cb901c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75cb901c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75cb901c5_1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75cb901c5_1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learned quite a few things from working on this project, including ROS and Carla architecture and multiple APIs. I learned more about object detection and I was able to use my basic knowledge of graph theory and linear algebra.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75cb901c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75cb901c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to the introduction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75cb901c5_1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75cb901c5_1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have a lot of ideas about the possible future work. First of all, I need to add an actual task execution. The routing algorithm can probably be improved. I am sure the object </a:t>
            </a:r>
            <a:r>
              <a:rPr lang="en-GB"/>
              <a:t>detection</a:t>
            </a:r>
            <a:r>
              <a:rPr lang="en-GB"/>
              <a:t> model can also be improved, especially if I train it on Carla representations of the objects. In addition, I can implement object tracking instead of just recognizing objects independently in every frame. I can also work on using actual AI for low-level driving instead of the existing libraries relying on predetermined waypoints. Finally, I can use ROS bridge to take advantage of existing ROS nodes.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In conclusion, this was a great experience. I learned a lot along the way and I am looking forward to learning more in the near future!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75cb901c5_1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75cb901c5_1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75cb901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75cb901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My name is Benjamin  Ratin. I am a rising senior in Newton North High school in Newton Massachusetts. I have been working on this project on my own, while I relied on a number of pre-built software to help me along the way.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goal of my project is to build a crawler vehicle that can drive autonomously and cover every street in a neigh</a:t>
            </a:r>
            <a:r>
              <a:rPr lang="en-GB"/>
              <a:t>borhood to perform a useful task.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Today, a number of routine tasks in our neighborhoods are performed by human drivers. Activities like garbage collection, street cleaning, checking streets for dangerously parked cars or making sure the streets are safe after a storm could instead be automated.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crawler has level 5 autonomy, which means it is fully automated and has no human input, other than the initial map. The vehicle is in charge of the routing and driving as well as performing the actual useful task. In my project, I relied on the pre-existing code to handle low-level driving while I focused on higher-level automation routines.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75cb901c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75cb901c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Before diving more into technology behind my project, let’s </a:t>
            </a:r>
            <a:r>
              <a:rPr lang="en-GB"/>
              <a:t>renew</a:t>
            </a:r>
            <a:r>
              <a:rPr lang="en-GB"/>
              <a:t> some of the related work.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GB"/>
              <a:t>I </a:t>
            </a:r>
            <a:r>
              <a:rPr lang="en-GB"/>
              <a:t>have relied on the material from this course</a:t>
            </a:r>
            <a:endParaRPr/>
          </a:p>
          <a:p>
            <a:pPr indent="-317500" lvl="0" marL="457200" rtl="0" algn="l">
              <a:spcBef>
                <a:spcPts val="0"/>
              </a:spcBef>
              <a:spcAft>
                <a:spcPts val="0"/>
              </a:spcAft>
              <a:buSzPts val="1400"/>
              <a:buChar char="●"/>
            </a:pPr>
            <a:r>
              <a:rPr lang="en-GB"/>
              <a:t>The project was inspired by the “Interceptor 4” project presentation that we looked at in the first lecture</a:t>
            </a:r>
            <a:endParaRPr/>
          </a:p>
          <a:p>
            <a:pPr indent="-317500" lvl="0" marL="457200" rtl="0" algn="l">
              <a:spcBef>
                <a:spcPts val="0"/>
              </a:spcBef>
              <a:spcAft>
                <a:spcPts val="0"/>
              </a:spcAft>
              <a:buSzPts val="1400"/>
              <a:buChar char="●"/>
            </a:pPr>
            <a:r>
              <a:rPr lang="en-GB"/>
              <a:t>I used Carla simulator and Carla Python APIs extensively</a:t>
            </a:r>
            <a:endParaRPr/>
          </a:p>
          <a:p>
            <a:pPr indent="-317500" lvl="0" marL="457200" rtl="0" algn="l">
              <a:spcBef>
                <a:spcPts val="0"/>
              </a:spcBef>
              <a:spcAft>
                <a:spcPts val="0"/>
              </a:spcAft>
              <a:buSzPts val="1400"/>
              <a:buChar char="●"/>
            </a:pPr>
            <a:r>
              <a:rPr lang="en-GB"/>
              <a:t>I have also used a number of other Python libraries, most notably OpenCV and NumPy</a:t>
            </a:r>
            <a:endParaRPr/>
          </a:p>
          <a:p>
            <a:pPr indent="-317500" lvl="0" marL="457200" rtl="0" algn="l">
              <a:spcBef>
                <a:spcPts val="0"/>
              </a:spcBef>
              <a:spcAft>
                <a:spcPts val="0"/>
              </a:spcAft>
              <a:buSzPts val="1400"/>
              <a:buChar char="●"/>
            </a:pPr>
            <a:r>
              <a:rPr lang="en-GB"/>
              <a:t>I have looked at ROS architecture and ROS tutorials, although I did not end up using ROS for the implementation of this project</a:t>
            </a:r>
            <a:endParaRPr/>
          </a:p>
          <a:p>
            <a:pPr indent="-317500" lvl="0" marL="457200" rtl="0" algn="l">
              <a:spcBef>
                <a:spcPts val="0"/>
              </a:spcBef>
              <a:spcAft>
                <a:spcPts val="0"/>
              </a:spcAft>
              <a:buSzPts val="1400"/>
              <a:buChar char="●"/>
            </a:pPr>
            <a:r>
              <a:rPr lang="en-GB"/>
              <a:t>And finally, I used some of my prior knowledge of basic graph theory for the routing algorithm</a:t>
            </a:r>
            <a:endParaRPr/>
          </a:p>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75cb901c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75cb901c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other technology that I used are all of the software packages on this slide. I developed the software for this project on Windows using Visual Studio Code. I built everything on my Windows desktop PC that has Intel Core i7 processor with 32 gigabytes of RAM and an NVIdia GTX 970 GPU. I did not use any robotics hardware since I ran everything in the Carla simulator.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75cb901c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75cb901c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chose Carla after experimenting with a number of different simulators on Ubuntu and Windows. I liked that Carla has realistic town maps, has a great Python API with preset avatars and high quality documentation. During my research process I also considered using Unity and Gazebo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6" name="Shape 106"/>
        <p:cNvGrpSpPr/>
        <p:nvPr/>
      </p:nvGrpSpPr>
      <p:grpSpPr>
        <a:xfrm>
          <a:off x="0" y="0"/>
          <a:ext cx="0" cy="0"/>
          <a:chOff x="0" y="0"/>
          <a:chExt cx="0" cy="0"/>
        </a:xfrm>
      </p:grpSpPr>
      <p:grpSp>
        <p:nvGrpSpPr>
          <p:cNvPr id="107" name="Google Shape;107;p11"/>
          <p:cNvGrpSpPr/>
          <p:nvPr/>
        </p:nvGrpSpPr>
        <p:grpSpPr>
          <a:xfrm>
            <a:off x="830392" y="4169130"/>
            <a:ext cx="745763" cy="45826"/>
            <a:chOff x="4580561" y="2589004"/>
            <a:chExt cx="1064464" cy="25200"/>
          </a:xfrm>
        </p:grpSpPr>
        <p:sp>
          <p:nvSpPr>
            <p:cNvPr id="108" name="Google Shape;108;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1" name="Google Shape;111;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2" name="Google Shape;112;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4" name="Google Shape;114;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6" name="Shape 116"/>
        <p:cNvGrpSpPr/>
        <p:nvPr/>
      </p:nvGrpSpPr>
      <p:grpSpPr>
        <a:xfrm>
          <a:off x="0" y="0"/>
          <a:ext cx="0" cy="0"/>
          <a:chOff x="0" y="0"/>
          <a:chExt cx="0" cy="0"/>
        </a:xfrm>
      </p:grpSpPr>
      <p:sp>
        <p:nvSpPr>
          <p:cNvPr id="117" name="Google Shape;117;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2"/>
          <p:cNvGrpSpPr/>
          <p:nvPr/>
        </p:nvGrpSpPr>
        <p:grpSpPr>
          <a:xfrm>
            <a:off x="830392" y="1191256"/>
            <a:ext cx="745763" cy="45826"/>
            <a:chOff x="4580561" y="2589004"/>
            <a:chExt cx="1064464" cy="25200"/>
          </a:xfrm>
        </p:grpSpPr>
        <p:sp>
          <p:nvSpPr>
            <p:cNvPr id="119" name="Google Shape;119;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2" name="Google Shape;122;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3" name="Google Shape;123;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4" name="Google Shape;124;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5" name="Google Shape;125;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9" name="Shape 129"/>
        <p:cNvGrpSpPr/>
        <p:nvPr/>
      </p:nvGrpSpPr>
      <p:grpSpPr>
        <a:xfrm>
          <a:off x="0" y="0"/>
          <a:ext cx="0" cy="0"/>
          <a:chOff x="0" y="0"/>
          <a:chExt cx="0" cy="0"/>
        </a:xfrm>
      </p:grpSpPr>
      <p:sp>
        <p:nvSpPr>
          <p:cNvPr id="130" name="Google Shape;130;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1" name="Google Shape;131;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2" name="Google Shape;132;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4" name="Google Shape;134;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6" name="Shape 136"/>
        <p:cNvGrpSpPr/>
        <p:nvPr/>
      </p:nvGrpSpPr>
      <p:grpSpPr>
        <a:xfrm>
          <a:off x="0" y="0"/>
          <a:ext cx="0" cy="0"/>
          <a:chOff x="0" y="0"/>
          <a:chExt cx="0" cy="0"/>
        </a:xfrm>
      </p:grpSpPr>
      <p:grpSp>
        <p:nvGrpSpPr>
          <p:cNvPr id="137" name="Google Shape;137;p14"/>
          <p:cNvGrpSpPr/>
          <p:nvPr/>
        </p:nvGrpSpPr>
        <p:grpSpPr>
          <a:xfrm>
            <a:off x="830392" y="4169130"/>
            <a:ext cx="745763" cy="45826"/>
            <a:chOff x="4580561" y="2589004"/>
            <a:chExt cx="1064464" cy="25200"/>
          </a:xfrm>
        </p:grpSpPr>
        <p:sp>
          <p:nvSpPr>
            <p:cNvPr id="138" name="Google Shape;138;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1" name="Google Shape;141;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2" name="Google Shape;142;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5" name="Google Shape;145;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9" name="Google Shape;149;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1" name="Google Shape;151;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3" name="Shape 153"/>
        <p:cNvGrpSpPr/>
        <p:nvPr/>
      </p:nvGrpSpPr>
      <p:grpSpPr>
        <a:xfrm>
          <a:off x="0" y="0"/>
          <a:ext cx="0" cy="0"/>
          <a:chOff x="0" y="0"/>
          <a:chExt cx="0" cy="0"/>
        </a:xfrm>
      </p:grpSpPr>
      <p:sp>
        <p:nvSpPr>
          <p:cNvPr id="154" name="Google Shape;154;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5" name="Google Shape;155;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6" name="Google Shape;156;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Final Project by </a:t>
            </a:r>
            <a:r>
              <a:rPr b="1" lang="en-GB" sz="600">
                <a:solidFill>
                  <a:srgbClr val="FFFFFF"/>
                </a:solidFill>
                <a:latin typeface="Raleway"/>
                <a:ea typeface="Raleway"/>
                <a:cs typeface="Raleway"/>
                <a:sym typeface="Raleway"/>
              </a:rPr>
              <a:t>Benjamin Ratin</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57" name="Shape 157"/>
        <p:cNvGrpSpPr/>
        <p:nvPr/>
      </p:nvGrpSpPr>
      <p:grpSpPr>
        <a:xfrm>
          <a:off x="0" y="0"/>
          <a:ext cx="0" cy="0"/>
          <a:chOff x="0" y="0"/>
          <a:chExt cx="0" cy="0"/>
        </a:xfrm>
      </p:grpSpPr>
      <p:grpSp>
        <p:nvGrpSpPr>
          <p:cNvPr id="158" name="Google Shape;158;p17"/>
          <p:cNvGrpSpPr/>
          <p:nvPr/>
        </p:nvGrpSpPr>
        <p:grpSpPr>
          <a:xfrm>
            <a:off x="830392" y="1191256"/>
            <a:ext cx="745763" cy="45826"/>
            <a:chOff x="4580561" y="2589004"/>
            <a:chExt cx="1064464" cy="25200"/>
          </a:xfrm>
        </p:grpSpPr>
        <p:sp>
          <p:nvSpPr>
            <p:cNvPr id="159" name="Google Shape;15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2" name="Google Shape;16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3" name="Google Shape;163;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5" name="Google Shape;165;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6" name="Google Shape;166;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8" name="Shape 18"/>
        <p:cNvGrpSpPr/>
        <p:nvPr/>
      </p:nvGrpSpPr>
      <p:grpSpPr>
        <a:xfrm>
          <a:off x="0" y="0"/>
          <a:ext cx="0" cy="0"/>
          <a:chOff x="0" y="0"/>
          <a:chExt cx="0" cy="0"/>
        </a:xfrm>
      </p:grpSpPr>
      <p:pic>
        <p:nvPicPr>
          <p:cNvPr descr="shutterstock_429987889_edited.jpg" id="19" name="Google Shape;19;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0" name="Google Shape;20;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5" name="Google Shape;25;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 name="Google Shape;26;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 name="Google Shape;27;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 name="Google Shape;29;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grpSp>
        <p:nvGrpSpPr>
          <p:cNvPr id="32" name="Google Shape;32;p4"/>
          <p:cNvGrpSpPr/>
          <p:nvPr/>
        </p:nvGrpSpPr>
        <p:grpSpPr>
          <a:xfrm>
            <a:off x="830392" y="1191256"/>
            <a:ext cx="745763" cy="45826"/>
            <a:chOff x="4580561" y="2589004"/>
            <a:chExt cx="1064464" cy="25200"/>
          </a:xfrm>
        </p:grpSpPr>
        <p:sp>
          <p:nvSpPr>
            <p:cNvPr id="33" name="Google Shape;33;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6" name="Google Shape;36;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9" name="Google Shape;39;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5"/>
          <p:cNvGrpSpPr/>
          <p:nvPr/>
        </p:nvGrpSpPr>
        <p:grpSpPr>
          <a:xfrm>
            <a:off x="830392" y="1191256"/>
            <a:ext cx="745763" cy="45826"/>
            <a:chOff x="4580561" y="2589004"/>
            <a:chExt cx="1064464" cy="25200"/>
          </a:xfrm>
        </p:grpSpPr>
        <p:sp>
          <p:nvSpPr>
            <p:cNvPr id="44" name="Google Shape;4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7" name="Google Shape;4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9" name="Google Shape;49;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1" name="Google Shape;51;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2" name="Google Shape;52;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3" name="Shape 53"/>
        <p:cNvGrpSpPr/>
        <p:nvPr/>
      </p:nvGrpSpPr>
      <p:grpSpPr>
        <a:xfrm>
          <a:off x="0" y="0"/>
          <a:ext cx="0" cy="0"/>
          <a:chOff x="0" y="0"/>
          <a:chExt cx="0" cy="0"/>
        </a:xfrm>
      </p:grpSpPr>
      <p:sp>
        <p:nvSpPr>
          <p:cNvPr id="54" name="Google Shape;54;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8" name="Google Shape;58;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0" name="Google Shape;60;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1" name="Shape 61"/>
        <p:cNvGrpSpPr/>
        <p:nvPr/>
      </p:nvGrpSpPr>
      <p:grpSpPr>
        <a:xfrm>
          <a:off x="0" y="0"/>
          <a:ext cx="0" cy="0"/>
          <a:chOff x="0" y="0"/>
          <a:chExt cx="0" cy="0"/>
        </a:xfrm>
      </p:grpSpPr>
      <p:pic>
        <p:nvPicPr>
          <p:cNvPr descr="shutterstock_31891705.jpg" id="62" name="Google Shape;62;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3" name="Google Shape;63;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7" name="Google Shape;67;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9" name="Google Shape;69;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8"/>
          <p:cNvGrpSpPr/>
          <p:nvPr/>
        </p:nvGrpSpPr>
        <p:grpSpPr>
          <a:xfrm>
            <a:off x="830392" y="1191256"/>
            <a:ext cx="745763" cy="45826"/>
            <a:chOff x="4580561" y="2589004"/>
            <a:chExt cx="1064464" cy="25200"/>
          </a:xfrm>
        </p:grpSpPr>
        <p:sp>
          <p:nvSpPr>
            <p:cNvPr id="73" name="Google Shape;73;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7" name="Google Shape;77;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9" name="Google Shape;79;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1" name="Google Shape;81;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9"/>
          <p:cNvGrpSpPr/>
          <p:nvPr/>
        </p:nvGrpSpPr>
        <p:grpSpPr>
          <a:xfrm>
            <a:off x="830392" y="1191256"/>
            <a:ext cx="745763" cy="45826"/>
            <a:chOff x="4580561" y="2589004"/>
            <a:chExt cx="1064464" cy="25200"/>
          </a:xfrm>
        </p:grpSpPr>
        <p:sp>
          <p:nvSpPr>
            <p:cNvPr id="86" name="Google Shape;86;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9" name="Google Shape;8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0" name="Google Shape;90;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2" name="Google Shape;92;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30392" y="1191256"/>
            <a:ext cx="745763" cy="45826"/>
            <a:chOff x="4580561" y="2589004"/>
            <a:chExt cx="1064464" cy="25200"/>
          </a:xfrm>
        </p:grpSpPr>
        <p:sp>
          <p:nvSpPr>
            <p:cNvPr id="97" name="Google Shape;97;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0" name="Google Shape;100;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1" name="Google Shape;101;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www.youtube.com/watch?v=HXDD7-EnGBY" TargetMode="External"/><Relationship Id="rId4" Type="http://schemas.openxmlformats.org/officeDocument/2006/relationships/hyperlink" Target="https://github.com/ankityddv/ObjectDetector-OpenCV.git" TargetMode="External"/><Relationship Id="rId5" Type="http://schemas.openxmlformats.org/officeDocument/2006/relationships/image" Target="../media/image17.jpg"/><Relationship Id="rId6"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carla.org/" TargetMode="External"/><Relationship Id="rId4" Type="http://schemas.openxmlformats.org/officeDocument/2006/relationships/image" Target="../media/image3.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ctrTitle"/>
          </p:nvPr>
        </p:nvSpPr>
        <p:spPr>
          <a:xfrm>
            <a:off x="729450" y="1322450"/>
            <a:ext cx="7688100" cy="16647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Think Green</a:t>
            </a:r>
            <a:endParaRPr sz="4800">
              <a:solidFill>
                <a:schemeClr val="lt1"/>
              </a:solidFill>
            </a:endParaRPr>
          </a:p>
          <a:p>
            <a:pPr indent="0" lvl="0" marL="0" rtl="0" algn="l">
              <a:spcBef>
                <a:spcPts val="0"/>
              </a:spcBef>
              <a:spcAft>
                <a:spcPts val="0"/>
              </a:spcAft>
              <a:buNone/>
            </a:pPr>
            <a:r>
              <a:rPr lang="en-GB" sz="4800">
                <a:solidFill>
                  <a:schemeClr val="lt1"/>
                </a:solidFill>
              </a:rPr>
              <a:t>Think Clean</a:t>
            </a:r>
            <a:endParaRPr>
              <a:solidFill>
                <a:schemeClr val="lt1"/>
              </a:solidFill>
            </a:endParaRPr>
          </a:p>
        </p:txBody>
      </p:sp>
      <p:sp>
        <p:nvSpPr>
          <p:cNvPr id="172" name="Google Shape;172;p18"/>
          <p:cNvSpPr txBox="1"/>
          <p:nvPr>
            <p:ph idx="1" type="subTitle"/>
          </p:nvPr>
        </p:nvSpPr>
        <p:spPr>
          <a:xfrm>
            <a:off x="1488000" y="3172900"/>
            <a:ext cx="61680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solidFill>
                  <a:srgbClr val="1E1E1E"/>
                </a:solidFill>
              </a:rPr>
              <a:t>Autonomous Neighborhood Vehicle | DGMD S-17 | Harvard Summer School Benjamin Ratin</a:t>
            </a:r>
            <a:endParaRPr b="1" sz="1400">
              <a:solidFill>
                <a:srgbClr val="1E1E1E"/>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Features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Description</a:t>
            </a:r>
            <a:endParaRPr b="0"/>
          </a:p>
        </p:txBody>
      </p:sp>
      <p:sp>
        <p:nvSpPr>
          <p:cNvPr id="253" name="Google Shape;253;p28"/>
          <p:cNvSpPr txBox="1"/>
          <p:nvPr>
            <p:ph idx="1" type="body"/>
          </p:nvPr>
        </p:nvSpPr>
        <p:spPr>
          <a:xfrm>
            <a:off x="781850" y="1848100"/>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inputs are:</a:t>
            </a:r>
            <a:endParaRPr sz="1100"/>
          </a:p>
          <a:p>
            <a:pPr indent="-298450" lvl="0" marL="457200" rtl="0" algn="l">
              <a:spcBef>
                <a:spcPts val="1600"/>
              </a:spcBef>
              <a:spcAft>
                <a:spcPts val="0"/>
              </a:spcAft>
              <a:buSzPts val="1100"/>
              <a:buChar char="●"/>
            </a:pPr>
            <a:r>
              <a:rPr lang="en-GB" sz="1100"/>
              <a:t>A map of the area</a:t>
            </a:r>
            <a:endParaRPr sz="1100"/>
          </a:p>
          <a:p>
            <a:pPr indent="-298450" lvl="0" marL="457200" rtl="0" algn="l">
              <a:spcBef>
                <a:spcPts val="0"/>
              </a:spcBef>
              <a:spcAft>
                <a:spcPts val="0"/>
              </a:spcAft>
              <a:buSzPts val="1100"/>
              <a:buChar char="●"/>
            </a:pPr>
            <a:r>
              <a:rPr lang="en-GB" sz="1100"/>
              <a:t>A task to perform (out of scope of the project)</a:t>
            </a:r>
            <a:endParaRPr sz="1100"/>
          </a:p>
          <a:p>
            <a:pPr indent="0" lvl="0" marL="0" rtl="0" algn="l">
              <a:spcBef>
                <a:spcPts val="1600"/>
              </a:spcBef>
              <a:spcAft>
                <a:spcPts val="0"/>
              </a:spcAft>
              <a:buNone/>
            </a:pPr>
            <a:r>
              <a:rPr lang="en-GB" sz="1100"/>
              <a:t>The vehicle drives over every street on each side based on the map. It obeys traffic laws, although this is largely handled by the simulator libraries.</a:t>
            </a:r>
            <a:endParaRPr sz="1100"/>
          </a:p>
          <a:p>
            <a:pPr indent="0" lvl="0" marL="0" rtl="0" algn="l">
              <a:spcBef>
                <a:spcPts val="1600"/>
              </a:spcBef>
              <a:spcAft>
                <a:spcPts val="0"/>
              </a:spcAft>
              <a:buNone/>
            </a:pPr>
            <a:r>
              <a:rPr lang="en-GB" sz="1100"/>
              <a:t>Addressed challenges (for the rest I relied on Carla):</a:t>
            </a:r>
            <a:endParaRPr sz="1100"/>
          </a:p>
          <a:p>
            <a:pPr indent="-298450" lvl="0" marL="457200" rtl="0" algn="l">
              <a:spcBef>
                <a:spcPts val="1600"/>
              </a:spcBef>
              <a:spcAft>
                <a:spcPts val="0"/>
              </a:spcAft>
              <a:buSzPts val="1100"/>
              <a:buChar char="●"/>
            </a:pPr>
            <a:r>
              <a:rPr lang="en-GB" sz="1100"/>
              <a:t>Route planning to cover all streets and intersections  in both directions</a:t>
            </a:r>
            <a:endParaRPr sz="1100"/>
          </a:p>
          <a:p>
            <a:pPr indent="-298450" lvl="0" marL="457200" rtl="0" algn="l">
              <a:spcBef>
                <a:spcPts val="0"/>
              </a:spcBef>
              <a:spcAft>
                <a:spcPts val="0"/>
              </a:spcAft>
              <a:buSzPts val="1100"/>
              <a:buChar char="●"/>
            </a:pPr>
            <a:r>
              <a:rPr lang="en-GB" sz="1100"/>
              <a:t>Real time visualization of the route in progress</a:t>
            </a:r>
            <a:endParaRPr sz="1100"/>
          </a:p>
          <a:p>
            <a:pPr indent="-298450" lvl="0" marL="457200" rtl="0" algn="l">
              <a:spcBef>
                <a:spcPts val="0"/>
              </a:spcBef>
              <a:spcAft>
                <a:spcPts val="0"/>
              </a:spcAft>
              <a:buSzPts val="1100"/>
              <a:buChar char="●"/>
            </a:pPr>
            <a:r>
              <a:rPr lang="en-GB" sz="1100"/>
              <a:t>Object detection to help perform the task</a:t>
            </a:r>
            <a:endParaRPr sz="1100"/>
          </a:p>
          <a:p>
            <a:pPr indent="0" lvl="0" marL="0" rtl="0" algn="l">
              <a:spcBef>
                <a:spcPts val="1600"/>
              </a:spcBef>
              <a:spcAft>
                <a:spcPts val="1600"/>
              </a:spcAft>
              <a:buNone/>
            </a:pPr>
            <a:r>
              <a:t/>
            </a:r>
            <a:endParaRPr sz="1100"/>
          </a:p>
        </p:txBody>
      </p:sp>
      <p:pic>
        <p:nvPicPr>
          <p:cNvPr id="254" name="Google Shape;254;p28"/>
          <p:cNvPicPr preferRelativeResize="0"/>
          <p:nvPr/>
        </p:nvPicPr>
        <p:blipFill>
          <a:blip r:embed="rId3">
            <a:alphaModFix/>
          </a:blip>
          <a:stretch>
            <a:fillRect/>
          </a:stretch>
        </p:blipFill>
        <p:spPr>
          <a:xfrm>
            <a:off x="4977675" y="1605350"/>
            <a:ext cx="3955900" cy="179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730725" y="1318650"/>
            <a:ext cx="4725600" cy="4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Route Planning</a:t>
            </a:r>
            <a:endParaRPr b="0"/>
          </a:p>
        </p:txBody>
      </p:sp>
      <p:pic>
        <p:nvPicPr>
          <p:cNvPr id="260" name="Google Shape;260;p29"/>
          <p:cNvPicPr preferRelativeResize="0"/>
          <p:nvPr/>
        </p:nvPicPr>
        <p:blipFill>
          <a:blip r:embed="rId3">
            <a:alphaModFix/>
          </a:blip>
          <a:stretch>
            <a:fillRect/>
          </a:stretch>
        </p:blipFill>
        <p:spPr>
          <a:xfrm>
            <a:off x="5715275" y="1318650"/>
            <a:ext cx="1048295" cy="1034400"/>
          </a:xfrm>
          <a:prstGeom prst="rect">
            <a:avLst/>
          </a:prstGeom>
          <a:noFill/>
          <a:ln>
            <a:noFill/>
          </a:ln>
        </p:spPr>
      </p:pic>
      <p:sp>
        <p:nvSpPr>
          <p:cNvPr id="261" name="Google Shape;261;p29"/>
          <p:cNvSpPr txBox="1"/>
          <p:nvPr/>
        </p:nvSpPr>
        <p:spPr>
          <a:xfrm>
            <a:off x="5537263" y="1077538"/>
            <a:ext cx="14043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600">
                <a:latin typeface="Lato"/>
                <a:ea typeface="Lato"/>
                <a:cs typeface="Lato"/>
                <a:sym typeface="Lato"/>
              </a:rPr>
              <a:t>Town02 map from the Carla simulator</a:t>
            </a:r>
            <a:endParaRPr i="1" sz="600">
              <a:latin typeface="Lato"/>
              <a:ea typeface="Lato"/>
              <a:cs typeface="Lato"/>
              <a:sym typeface="Lato"/>
            </a:endParaRPr>
          </a:p>
        </p:txBody>
      </p:sp>
      <p:pic>
        <p:nvPicPr>
          <p:cNvPr id="262" name="Google Shape;262;p29"/>
          <p:cNvPicPr preferRelativeResize="0"/>
          <p:nvPr/>
        </p:nvPicPr>
        <p:blipFill>
          <a:blip r:embed="rId4">
            <a:alphaModFix/>
          </a:blip>
          <a:stretch>
            <a:fillRect/>
          </a:stretch>
        </p:blipFill>
        <p:spPr>
          <a:xfrm>
            <a:off x="6900860" y="1797638"/>
            <a:ext cx="1925985" cy="1259301"/>
          </a:xfrm>
          <a:prstGeom prst="rect">
            <a:avLst/>
          </a:prstGeom>
          <a:noFill/>
          <a:ln>
            <a:noFill/>
          </a:ln>
        </p:spPr>
      </p:pic>
      <p:sp>
        <p:nvSpPr>
          <p:cNvPr id="263" name="Google Shape;263;p29"/>
          <p:cNvSpPr txBox="1"/>
          <p:nvPr/>
        </p:nvSpPr>
        <p:spPr>
          <a:xfrm>
            <a:off x="6900838" y="3348613"/>
            <a:ext cx="140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600">
                <a:latin typeface="Lato"/>
                <a:ea typeface="Lato"/>
                <a:cs typeface="Lato"/>
                <a:sym typeface="Lato"/>
              </a:rPr>
              <a:t>Topology from Carla (colors are to distinguish segments from each other)</a:t>
            </a:r>
            <a:endParaRPr i="1" sz="600">
              <a:latin typeface="Lato"/>
              <a:ea typeface="Lato"/>
              <a:cs typeface="Lato"/>
              <a:sym typeface="Lato"/>
            </a:endParaRPr>
          </a:p>
        </p:txBody>
      </p:sp>
      <p:pic>
        <p:nvPicPr>
          <p:cNvPr id="264" name="Google Shape;264;p29"/>
          <p:cNvPicPr preferRelativeResize="0"/>
          <p:nvPr/>
        </p:nvPicPr>
        <p:blipFill>
          <a:blip r:embed="rId5">
            <a:alphaModFix/>
          </a:blip>
          <a:stretch>
            <a:fillRect/>
          </a:stretch>
        </p:blipFill>
        <p:spPr>
          <a:xfrm>
            <a:off x="5691749" y="3159075"/>
            <a:ext cx="3087876" cy="1920400"/>
          </a:xfrm>
          <a:prstGeom prst="rect">
            <a:avLst/>
          </a:prstGeom>
          <a:noFill/>
          <a:ln>
            <a:noFill/>
          </a:ln>
        </p:spPr>
      </p:pic>
      <p:sp>
        <p:nvSpPr>
          <p:cNvPr id="265" name="Google Shape;265;p29"/>
          <p:cNvSpPr/>
          <p:nvPr/>
        </p:nvSpPr>
        <p:spPr>
          <a:xfrm>
            <a:off x="1163625" y="2162875"/>
            <a:ext cx="3710100" cy="276900"/>
          </a:xfrm>
          <a:prstGeom prst="rect">
            <a:avLst/>
          </a:prstGeom>
          <a:solidFill>
            <a:srgbClr val="249C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chemeClr val="lt1"/>
                </a:solidFill>
              </a:rPr>
              <a:t>Topology from Carla’s Map API</a:t>
            </a:r>
            <a:endParaRPr b="1" sz="900">
              <a:solidFill>
                <a:schemeClr val="lt1"/>
              </a:solidFill>
            </a:endParaRPr>
          </a:p>
        </p:txBody>
      </p:sp>
      <p:sp>
        <p:nvSpPr>
          <p:cNvPr id="266" name="Google Shape;266;p29"/>
          <p:cNvSpPr/>
          <p:nvPr/>
        </p:nvSpPr>
        <p:spPr>
          <a:xfrm>
            <a:off x="1163625" y="2733510"/>
            <a:ext cx="3710100" cy="276900"/>
          </a:xfrm>
          <a:prstGeom prst="rect">
            <a:avLst/>
          </a:prstGeom>
          <a:solidFill>
            <a:srgbClr val="249C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900">
                <a:solidFill>
                  <a:schemeClr val="lt1"/>
                </a:solidFill>
              </a:rPr>
              <a:t>Topology</a:t>
            </a:r>
            <a:r>
              <a:rPr b="1" lang="en-GB" sz="900">
                <a:solidFill>
                  <a:schemeClr val="lt1"/>
                </a:solidFill>
              </a:rPr>
              <a:t> with close Waypoints removed</a:t>
            </a:r>
            <a:endParaRPr b="1" sz="900">
              <a:solidFill>
                <a:schemeClr val="lt1"/>
              </a:solidFill>
            </a:endParaRPr>
          </a:p>
        </p:txBody>
      </p:sp>
      <p:sp>
        <p:nvSpPr>
          <p:cNvPr id="267" name="Google Shape;267;p29"/>
          <p:cNvSpPr/>
          <p:nvPr/>
        </p:nvSpPr>
        <p:spPr>
          <a:xfrm>
            <a:off x="1163625" y="3304132"/>
            <a:ext cx="3710100" cy="276900"/>
          </a:xfrm>
          <a:prstGeom prst="rect">
            <a:avLst/>
          </a:prstGeom>
          <a:solidFill>
            <a:srgbClr val="249C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900">
                <a:solidFill>
                  <a:schemeClr val="lt1"/>
                </a:solidFill>
              </a:rPr>
              <a:t>Find the first Edge that starts closest to the current location</a:t>
            </a:r>
            <a:endParaRPr b="1" sz="900">
              <a:solidFill>
                <a:schemeClr val="lt1"/>
              </a:solidFill>
            </a:endParaRPr>
          </a:p>
        </p:txBody>
      </p:sp>
      <p:sp>
        <p:nvSpPr>
          <p:cNvPr id="268" name="Google Shape;268;p29"/>
          <p:cNvSpPr/>
          <p:nvPr/>
        </p:nvSpPr>
        <p:spPr>
          <a:xfrm>
            <a:off x="1163625" y="3874754"/>
            <a:ext cx="3710100" cy="276900"/>
          </a:xfrm>
          <a:prstGeom prst="rect">
            <a:avLst/>
          </a:prstGeom>
          <a:solidFill>
            <a:srgbClr val="249C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900">
                <a:solidFill>
                  <a:schemeClr val="lt1"/>
                </a:solidFill>
              </a:rPr>
              <a:t>Find next Edge with the start closest to the last Edge’s end</a:t>
            </a:r>
            <a:endParaRPr b="1" sz="900">
              <a:solidFill>
                <a:schemeClr val="lt1"/>
              </a:solidFill>
            </a:endParaRPr>
          </a:p>
        </p:txBody>
      </p:sp>
      <p:sp>
        <p:nvSpPr>
          <p:cNvPr id="269" name="Google Shape;269;p29"/>
          <p:cNvSpPr/>
          <p:nvPr/>
        </p:nvSpPr>
        <p:spPr>
          <a:xfrm>
            <a:off x="1163625" y="4445376"/>
            <a:ext cx="3710100" cy="276900"/>
          </a:xfrm>
          <a:prstGeom prst="rect">
            <a:avLst/>
          </a:prstGeom>
          <a:solidFill>
            <a:srgbClr val="249C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900">
                <a:solidFill>
                  <a:schemeClr val="lt1"/>
                </a:solidFill>
              </a:rPr>
              <a:t>List of Waypoints chaining the Edges together</a:t>
            </a:r>
            <a:endParaRPr b="1" sz="900">
              <a:solidFill>
                <a:schemeClr val="lt1"/>
              </a:solidFill>
            </a:endParaRPr>
          </a:p>
        </p:txBody>
      </p:sp>
      <p:cxnSp>
        <p:nvCxnSpPr>
          <p:cNvPr id="270" name="Google Shape;270;p29"/>
          <p:cNvCxnSpPr>
            <a:stCxn id="265" idx="2"/>
            <a:endCxn id="266" idx="0"/>
          </p:cNvCxnSpPr>
          <p:nvPr/>
        </p:nvCxnSpPr>
        <p:spPr>
          <a:xfrm>
            <a:off x="3018675" y="2439775"/>
            <a:ext cx="0" cy="2937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29"/>
          <p:cNvCxnSpPr>
            <a:stCxn id="266" idx="2"/>
            <a:endCxn id="267" idx="0"/>
          </p:cNvCxnSpPr>
          <p:nvPr/>
        </p:nvCxnSpPr>
        <p:spPr>
          <a:xfrm>
            <a:off x="3018675" y="3010410"/>
            <a:ext cx="0" cy="29370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29"/>
          <p:cNvCxnSpPr>
            <a:stCxn id="267" idx="2"/>
            <a:endCxn id="268" idx="0"/>
          </p:cNvCxnSpPr>
          <p:nvPr/>
        </p:nvCxnSpPr>
        <p:spPr>
          <a:xfrm>
            <a:off x="3018675" y="3581032"/>
            <a:ext cx="0" cy="29370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29"/>
          <p:cNvCxnSpPr>
            <a:stCxn id="268" idx="2"/>
            <a:endCxn id="269" idx="0"/>
          </p:cNvCxnSpPr>
          <p:nvPr/>
        </p:nvCxnSpPr>
        <p:spPr>
          <a:xfrm>
            <a:off x="3018675" y="4151654"/>
            <a:ext cx="0" cy="29370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29"/>
          <p:cNvCxnSpPr>
            <a:stCxn id="268" idx="2"/>
            <a:endCxn id="268" idx="1"/>
          </p:cNvCxnSpPr>
          <p:nvPr/>
        </p:nvCxnSpPr>
        <p:spPr>
          <a:xfrm flipH="1" rot="5400000">
            <a:off x="2021775" y="3154754"/>
            <a:ext cx="138600" cy="1855200"/>
          </a:xfrm>
          <a:prstGeom prst="bentConnector4">
            <a:avLst>
              <a:gd fmla="val -92475" name="adj1"/>
              <a:gd fmla="val 112827" name="adj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730725" y="1318650"/>
            <a:ext cx="4725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Complete Plan</a:t>
            </a:r>
            <a:endParaRPr b="0"/>
          </a:p>
        </p:txBody>
      </p:sp>
      <p:sp>
        <p:nvSpPr>
          <p:cNvPr id="280" name="Google Shape;280;p30"/>
          <p:cNvSpPr txBox="1"/>
          <p:nvPr>
            <p:ph idx="1" type="body"/>
          </p:nvPr>
        </p:nvSpPr>
        <p:spPr>
          <a:xfrm>
            <a:off x="781850" y="1848100"/>
            <a:ext cx="48813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p>
        </p:txBody>
      </p:sp>
      <p:pic>
        <p:nvPicPr>
          <p:cNvPr id="281" name="Google Shape;281;p30"/>
          <p:cNvPicPr preferRelativeResize="0"/>
          <p:nvPr/>
        </p:nvPicPr>
        <p:blipFill>
          <a:blip r:embed="rId3">
            <a:alphaModFix/>
          </a:blip>
          <a:stretch>
            <a:fillRect/>
          </a:stretch>
        </p:blipFill>
        <p:spPr>
          <a:xfrm>
            <a:off x="6116500" y="608450"/>
            <a:ext cx="826175" cy="815224"/>
          </a:xfrm>
          <a:prstGeom prst="rect">
            <a:avLst/>
          </a:prstGeom>
          <a:noFill/>
          <a:ln>
            <a:noFill/>
          </a:ln>
        </p:spPr>
      </p:pic>
      <p:sp>
        <p:nvSpPr>
          <p:cNvPr id="282" name="Google Shape;282;p30"/>
          <p:cNvSpPr txBox="1"/>
          <p:nvPr/>
        </p:nvSpPr>
        <p:spPr>
          <a:xfrm>
            <a:off x="7032538" y="877613"/>
            <a:ext cx="14043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600">
                <a:latin typeface="Lato"/>
                <a:ea typeface="Lato"/>
                <a:cs typeface="Lato"/>
                <a:sym typeface="Lato"/>
              </a:rPr>
              <a:t>Town02 map from the Carla simulator</a:t>
            </a:r>
            <a:endParaRPr i="1" sz="600">
              <a:latin typeface="Lato"/>
              <a:ea typeface="Lato"/>
              <a:cs typeface="Lato"/>
              <a:sym typeface="Lato"/>
            </a:endParaRPr>
          </a:p>
        </p:txBody>
      </p:sp>
      <p:sp>
        <p:nvSpPr>
          <p:cNvPr id="283" name="Google Shape;283;p30"/>
          <p:cNvSpPr txBox="1"/>
          <p:nvPr/>
        </p:nvSpPr>
        <p:spPr>
          <a:xfrm>
            <a:off x="2140688" y="4730588"/>
            <a:ext cx="14043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sz="600">
                <a:latin typeface="Lato"/>
                <a:ea typeface="Lato"/>
                <a:cs typeface="Lato"/>
                <a:sym typeface="Lato"/>
              </a:rPr>
              <a:t>Complete plan with everything covered</a:t>
            </a:r>
            <a:endParaRPr i="1" sz="600">
              <a:latin typeface="Lato"/>
              <a:ea typeface="Lato"/>
              <a:cs typeface="Lato"/>
              <a:sym typeface="Lato"/>
            </a:endParaRPr>
          </a:p>
        </p:txBody>
      </p:sp>
      <p:pic>
        <p:nvPicPr>
          <p:cNvPr id="284" name="Google Shape;284;p30"/>
          <p:cNvPicPr preferRelativeResize="0"/>
          <p:nvPr/>
        </p:nvPicPr>
        <p:blipFill>
          <a:blip r:embed="rId4">
            <a:alphaModFix/>
          </a:blip>
          <a:stretch>
            <a:fillRect/>
          </a:stretch>
        </p:blipFill>
        <p:spPr>
          <a:xfrm>
            <a:off x="781850" y="2128050"/>
            <a:ext cx="4323151" cy="2534500"/>
          </a:xfrm>
          <a:prstGeom prst="rect">
            <a:avLst/>
          </a:prstGeom>
          <a:noFill/>
          <a:ln>
            <a:noFill/>
          </a:ln>
        </p:spPr>
      </p:pic>
      <p:pic>
        <p:nvPicPr>
          <p:cNvPr id="285" name="Google Shape;285;p30"/>
          <p:cNvPicPr preferRelativeResize="0"/>
          <p:nvPr/>
        </p:nvPicPr>
        <p:blipFill>
          <a:blip r:embed="rId5">
            <a:alphaModFix/>
          </a:blip>
          <a:stretch>
            <a:fillRect/>
          </a:stretch>
        </p:blipFill>
        <p:spPr>
          <a:xfrm>
            <a:off x="5414150" y="2008338"/>
            <a:ext cx="3547974" cy="2773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1"/>
          <p:cNvSpPr txBox="1"/>
          <p:nvPr>
            <p:ph type="title"/>
          </p:nvPr>
        </p:nvSpPr>
        <p:spPr>
          <a:xfrm>
            <a:off x="730725" y="1318650"/>
            <a:ext cx="4725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Autonomous Driving </a:t>
            </a:r>
            <a:endParaRPr b="0"/>
          </a:p>
        </p:txBody>
      </p:sp>
      <p:sp>
        <p:nvSpPr>
          <p:cNvPr id="291" name="Google Shape;291;p31"/>
          <p:cNvSpPr txBox="1"/>
          <p:nvPr>
            <p:ph idx="1" type="body"/>
          </p:nvPr>
        </p:nvSpPr>
        <p:spPr>
          <a:xfrm>
            <a:off x="705650" y="1848100"/>
            <a:ext cx="42051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Low-level driving is done by the Carla simulator</a:t>
            </a:r>
            <a:endParaRPr sz="1100"/>
          </a:p>
          <a:p>
            <a:pPr indent="-298450" lvl="0" marL="457200" rtl="0" algn="l">
              <a:spcBef>
                <a:spcPts val="0"/>
              </a:spcBef>
              <a:spcAft>
                <a:spcPts val="0"/>
              </a:spcAft>
              <a:buSzPts val="1100"/>
              <a:buChar char="●"/>
            </a:pPr>
            <a:r>
              <a:rPr lang="en-GB" sz="1100"/>
              <a:t>I control the </a:t>
            </a:r>
            <a:r>
              <a:rPr lang="en-GB" sz="1100"/>
              <a:t>destination</a:t>
            </a:r>
            <a:r>
              <a:rPr lang="en-GB" sz="1100"/>
              <a:t> list based on the computed route</a:t>
            </a:r>
            <a:endParaRPr sz="1100"/>
          </a:p>
          <a:p>
            <a:pPr indent="-298450" lvl="0" marL="457200" rtl="0" algn="l">
              <a:spcBef>
                <a:spcPts val="0"/>
              </a:spcBef>
              <a:spcAft>
                <a:spcPts val="0"/>
              </a:spcAft>
              <a:buSzPts val="1100"/>
              <a:buChar char="●"/>
            </a:pPr>
            <a:r>
              <a:rPr lang="en-GB" sz="1100"/>
              <a:t>I </a:t>
            </a:r>
            <a:r>
              <a:rPr lang="en-GB" sz="1100"/>
              <a:t>experimented</a:t>
            </a:r>
            <a:r>
              <a:rPr lang="en-GB" sz="1100"/>
              <a:t> with lane detection and object detection</a:t>
            </a:r>
            <a:endParaRPr sz="1100"/>
          </a:p>
          <a:p>
            <a:pPr indent="0" lvl="0" marL="0" rtl="0" algn="l">
              <a:spcBef>
                <a:spcPts val="1600"/>
              </a:spcBef>
              <a:spcAft>
                <a:spcPts val="0"/>
              </a:spcAft>
              <a:buNone/>
            </a:pPr>
            <a:r>
              <a:rPr b="1" lang="en-GB" sz="1100"/>
              <a:t>Agent</a:t>
            </a:r>
            <a:r>
              <a:rPr lang="en-GB" sz="1100"/>
              <a:t> - implements common functions for all agents</a:t>
            </a:r>
            <a:endParaRPr sz="1100"/>
          </a:p>
          <a:p>
            <a:pPr indent="0" lvl="0" marL="0" rtl="0" algn="l">
              <a:spcBef>
                <a:spcPts val="1600"/>
              </a:spcBef>
              <a:spcAft>
                <a:spcPts val="0"/>
              </a:spcAft>
              <a:buNone/>
            </a:pPr>
            <a:r>
              <a:rPr b="1" lang="en-GB" sz="1100"/>
              <a:t>BasicAgent</a:t>
            </a:r>
            <a:r>
              <a:rPr lang="en-GB" sz="1100"/>
              <a:t> - navigate scene to reach a </a:t>
            </a:r>
            <a:r>
              <a:rPr lang="en-GB" sz="1100"/>
              <a:t>specified</a:t>
            </a:r>
            <a:r>
              <a:rPr lang="en-GB" sz="1100"/>
              <a:t> destination</a:t>
            </a:r>
            <a:endParaRPr sz="1100"/>
          </a:p>
          <a:p>
            <a:pPr indent="0" lvl="0" marL="0" rtl="0" algn="l">
              <a:spcBef>
                <a:spcPts val="1600"/>
              </a:spcBef>
              <a:spcAft>
                <a:spcPts val="0"/>
              </a:spcAft>
              <a:buNone/>
            </a:pPr>
            <a:r>
              <a:rPr lang="en-GB" sz="1100"/>
              <a:t>I implemented a </a:t>
            </a:r>
            <a:r>
              <a:rPr b="1" i="1" lang="en-GB" sz="1100"/>
              <a:t>RouteAgent</a:t>
            </a:r>
            <a:r>
              <a:rPr lang="en-GB" sz="1100"/>
              <a:t>  class that can maintain a list of routes and guide its parent class to drive to each destination in sequence.</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292" name="Google Shape;292;p31"/>
          <p:cNvPicPr preferRelativeResize="0"/>
          <p:nvPr/>
        </p:nvPicPr>
        <p:blipFill>
          <a:blip r:embed="rId3">
            <a:alphaModFix/>
          </a:blip>
          <a:stretch>
            <a:fillRect/>
          </a:stretch>
        </p:blipFill>
        <p:spPr>
          <a:xfrm>
            <a:off x="5177399" y="1848104"/>
            <a:ext cx="3795676" cy="179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730725" y="1318650"/>
            <a:ext cx="4725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 Detection</a:t>
            </a:r>
            <a:endParaRPr b="0"/>
          </a:p>
        </p:txBody>
      </p:sp>
      <p:sp>
        <p:nvSpPr>
          <p:cNvPr id="298" name="Google Shape;298;p32"/>
          <p:cNvSpPr txBox="1"/>
          <p:nvPr>
            <p:ph idx="1" type="body"/>
          </p:nvPr>
        </p:nvSpPr>
        <p:spPr>
          <a:xfrm>
            <a:off x="730725" y="2098975"/>
            <a:ext cx="48249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Object detection is required for</a:t>
            </a:r>
            <a:endParaRPr sz="1100"/>
          </a:p>
          <a:p>
            <a:pPr indent="-298450" lvl="1" marL="914400" rtl="0" algn="l">
              <a:spcBef>
                <a:spcPts val="0"/>
              </a:spcBef>
              <a:spcAft>
                <a:spcPts val="0"/>
              </a:spcAft>
              <a:buSzPts val="1100"/>
              <a:buChar char="○"/>
            </a:pPr>
            <a:r>
              <a:rPr lang="en-GB" sz="1100"/>
              <a:t>driving </a:t>
            </a:r>
            <a:endParaRPr/>
          </a:p>
          <a:p>
            <a:pPr indent="-298450" lvl="1" marL="914400" rtl="0" algn="l">
              <a:spcBef>
                <a:spcPts val="0"/>
              </a:spcBef>
              <a:spcAft>
                <a:spcPts val="0"/>
              </a:spcAft>
              <a:buSzPts val="1100"/>
              <a:buChar char="○"/>
            </a:pPr>
            <a:r>
              <a:rPr lang="en-GB" sz="1100"/>
              <a:t>performing the vehicle tasks</a:t>
            </a:r>
            <a:endParaRPr sz="1100"/>
          </a:p>
          <a:p>
            <a:pPr indent="-298450" lvl="0" marL="457200" rtl="0" algn="l">
              <a:spcBef>
                <a:spcPts val="0"/>
              </a:spcBef>
              <a:spcAft>
                <a:spcPts val="0"/>
              </a:spcAft>
              <a:buSzPts val="1100"/>
              <a:buChar char="●"/>
            </a:pPr>
            <a:r>
              <a:rPr lang="en-GB" sz="1100"/>
              <a:t>I am using </a:t>
            </a:r>
            <a:r>
              <a:rPr b="1" lang="en-GB" sz="1100"/>
              <a:t>dnn_DetectionModel </a:t>
            </a:r>
            <a:r>
              <a:rPr lang="en-GB" sz="1100"/>
              <a:t>method available in OpenCV with a pre-trained model</a:t>
            </a:r>
            <a:endParaRPr sz="1100"/>
          </a:p>
          <a:p>
            <a:pPr indent="-298450" lvl="0" marL="457200" rtl="0" algn="l">
              <a:spcBef>
                <a:spcPts val="0"/>
              </a:spcBef>
              <a:spcAft>
                <a:spcPts val="0"/>
              </a:spcAft>
              <a:buSzPts val="1100"/>
              <a:buChar char="●"/>
            </a:pPr>
            <a:r>
              <a:rPr lang="en-GB" sz="1100"/>
              <a:t>Allows for detection of basic objects</a:t>
            </a:r>
            <a:endParaRPr sz="1100"/>
          </a:p>
          <a:p>
            <a:pPr indent="0" lvl="0" marL="0" rtl="0" algn="l">
              <a:spcBef>
                <a:spcPts val="1600"/>
              </a:spcBef>
              <a:spcAft>
                <a:spcPts val="1600"/>
              </a:spcAft>
              <a:buNone/>
            </a:pPr>
            <a:r>
              <a:t/>
            </a:r>
            <a:endParaRPr sz="1100"/>
          </a:p>
        </p:txBody>
      </p:sp>
      <p:sp>
        <p:nvSpPr>
          <p:cNvPr id="299" name="Google Shape;299;p32"/>
          <p:cNvSpPr txBox="1"/>
          <p:nvPr>
            <p:ph idx="1" type="body"/>
          </p:nvPr>
        </p:nvSpPr>
        <p:spPr>
          <a:xfrm>
            <a:off x="306300" y="4651500"/>
            <a:ext cx="8531400" cy="37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References: </a:t>
            </a:r>
            <a:r>
              <a:rPr lang="en-GB" sz="800" u="sng">
                <a:solidFill>
                  <a:schemeClr val="hlink"/>
                </a:solidFill>
                <a:hlinkClick r:id="rId3"/>
              </a:rPr>
              <a:t>https://www.youtube.com/watch?v=HXDD7-EnGBY</a:t>
            </a:r>
            <a:r>
              <a:rPr lang="en-GB" sz="800"/>
              <a:t> , </a:t>
            </a:r>
            <a:r>
              <a:rPr lang="en-GB" sz="800" u="sng">
                <a:solidFill>
                  <a:schemeClr val="hlink"/>
                </a:solidFill>
                <a:hlinkClick r:id="rId4"/>
              </a:rPr>
              <a:t>https://github.com/ankityddv/ObjectDetector-OpenCV.git</a:t>
            </a:r>
            <a:r>
              <a:rPr lang="en-GB" sz="800"/>
              <a:t> </a:t>
            </a:r>
            <a:endParaRPr sz="800"/>
          </a:p>
        </p:txBody>
      </p:sp>
      <p:pic>
        <p:nvPicPr>
          <p:cNvPr id="300" name="Google Shape;300;p32"/>
          <p:cNvPicPr preferRelativeResize="0"/>
          <p:nvPr/>
        </p:nvPicPr>
        <p:blipFill>
          <a:blip r:embed="rId5">
            <a:alphaModFix/>
          </a:blip>
          <a:stretch>
            <a:fillRect/>
          </a:stretch>
        </p:blipFill>
        <p:spPr>
          <a:xfrm>
            <a:off x="5930825" y="666675"/>
            <a:ext cx="2843150" cy="2132351"/>
          </a:xfrm>
          <a:prstGeom prst="rect">
            <a:avLst/>
          </a:prstGeom>
          <a:noFill/>
          <a:ln>
            <a:noFill/>
          </a:ln>
        </p:spPr>
      </p:pic>
      <p:pic>
        <p:nvPicPr>
          <p:cNvPr id="301" name="Google Shape;301;p32"/>
          <p:cNvPicPr preferRelativeResize="0"/>
          <p:nvPr/>
        </p:nvPicPr>
        <p:blipFill>
          <a:blip r:embed="rId6">
            <a:alphaModFix/>
          </a:blip>
          <a:stretch>
            <a:fillRect/>
          </a:stretch>
        </p:blipFill>
        <p:spPr>
          <a:xfrm>
            <a:off x="6033618" y="2896850"/>
            <a:ext cx="2771351" cy="2132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Demo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Show Demo</a:t>
            </a:r>
            <a:endParaRPr/>
          </a:p>
        </p:txBody>
      </p:sp>
      <p:sp>
        <p:nvSpPr>
          <p:cNvPr id="312" name="Google Shape;312;p34"/>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Conclusion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730725" y="1318650"/>
            <a:ext cx="6078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 Learned From This Project</a:t>
            </a:r>
            <a:endParaRPr b="0"/>
          </a:p>
        </p:txBody>
      </p:sp>
      <p:sp>
        <p:nvSpPr>
          <p:cNvPr id="323" name="Google Shape;323;p36"/>
          <p:cNvSpPr txBox="1"/>
          <p:nvPr>
            <p:ph idx="1" type="body"/>
          </p:nvPr>
        </p:nvSpPr>
        <p:spPr>
          <a:xfrm>
            <a:off x="730725" y="2098975"/>
            <a:ext cx="80664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ROS and Carla architecture</a:t>
            </a:r>
            <a:endParaRPr sz="1100"/>
          </a:p>
          <a:p>
            <a:pPr indent="-298450" lvl="0" marL="457200" rtl="0" algn="l">
              <a:spcBef>
                <a:spcPts val="0"/>
              </a:spcBef>
              <a:spcAft>
                <a:spcPts val="0"/>
              </a:spcAft>
              <a:buSzPts val="1100"/>
              <a:buChar char="●"/>
            </a:pPr>
            <a:r>
              <a:rPr lang="en-GB" sz="1100"/>
              <a:t>Carla API</a:t>
            </a:r>
            <a:endParaRPr sz="1100"/>
          </a:p>
          <a:p>
            <a:pPr indent="-298450" lvl="0" marL="457200" rtl="0" algn="l">
              <a:spcBef>
                <a:spcPts val="0"/>
              </a:spcBef>
              <a:spcAft>
                <a:spcPts val="0"/>
              </a:spcAft>
              <a:buSzPts val="1100"/>
              <a:buChar char="●"/>
            </a:pPr>
            <a:r>
              <a:rPr lang="en-GB" sz="1100"/>
              <a:t>OpenCV  and NumPy API</a:t>
            </a:r>
            <a:endParaRPr sz="1100"/>
          </a:p>
          <a:p>
            <a:pPr indent="-298450" lvl="0" marL="457200" rtl="0" algn="l">
              <a:spcBef>
                <a:spcPts val="0"/>
              </a:spcBef>
              <a:spcAft>
                <a:spcPts val="0"/>
              </a:spcAft>
              <a:buSzPts val="1100"/>
              <a:buChar char="●"/>
            </a:pPr>
            <a:r>
              <a:rPr lang="en-GB" sz="1100"/>
              <a:t>Object detection</a:t>
            </a:r>
            <a:endParaRPr sz="1100"/>
          </a:p>
          <a:p>
            <a:pPr indent="-298450" lvl="0" marL="457200" rtl="0" algn="l">
              <a:spcBef>
                <a:spcPts val="0"/>
              </a:spcBef>
              <a:spcAft>
                <a:spcPts val="0"/>
              </a:spcAft>
              <a:buSzPts val="1100"/>
              <a:buChar char="●"/>
            </a:pPr>
            <a:r>
              <a:rPr lang="en-GB" sz="1100"/>
              <a:t>Graph theory algorithms</a:t>
            </a:r>
            <a:endParaRPr sz="1100"/>
          </a:p>
          <a:p>
            <a:pPr indent="-298450" lvl="0" marL="457200" rtl="0" algn="l">
              <a:spcBef>
                <a:spcPts val="0"/>
              </a:spcBef>
              <a:spcAft>
                <a:spcPts val="0"/>
              </a:spcAft>
              <a:buSzPts val="1100"/>
              <a:buChar char="●"/>
            </a:pPr>
            <a:r>
              <a:rPr lang="en-GB" sz="1100"/>
              <a:t>Linear algebra</a:t>
            </a:r>
            <a:endParaRPr sz="1100"/>
          </a:p>
          <a:p>
            <a:pPr indent="0" lvl="0" marL="0" rtl="0" algn="l">
              <a:spcBef>
                <a:spcPts val="1600"/>
              </a:spcBef>
              <a:spcAft>
                <a:spcPts val="0"/>
              </a:spcAft>
              <a:buNone/>
            </a:pPr>
            <a:r>
              <a:t/>
            </a:r>
            <a:endParaRPr sz="1100"/>
          </a:p>
          <a:p>
            <a:pPr indent="0" lvl="0" marL="457200" rtl="0" algn="l">
              <a:spcBef>
                <a:spcPts val="1600"/>
              </a:spcBef>
              <a:spcAft>
                <a:spcPts val="0"/>
              </a:spcAft>
              <a:buNone/>
            </a:pPr>
            <a:r>
              <a:t/>
            </a:r>
            <a:endParaRPr sz="1100"/>
          </a:p>
          <a:p>
            <a:pPr indent="0" lvl="0" marL="457200" rtl="0" algn="l">
              <a:spcBef>
                <a:spcPts val="1600"/>
              </a:spcBef>
              <a:spcAft>
                <a:spcPts val="1600"/>
              </a:spcAft>
              <a:buNone/>
            </a:pPr>
            <a:r>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730725" y="1318650"/>
            <a:ext cx="4725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b="0"/>
          </a:p>
        </p:txBody>
      </p:sp>
      <p:sp>
        <p:nvSpPr>
          <p:cNvPr id="329" name="Google Shape;329;p37"/>
          <p:cNvSpPr txBox="1"/>
          <p:nvPr>
            <p:ph idx="1" type="body"/>
          </p:nvPr>
        </p:nvSpPr>
        <p:spPr>
          <a:xfrm>
            <a:off x="730725" y="2098975"/>
            <a:ext cx="4824900" cy="2089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lang="en-GB" sz="1100"/>
              <a:t>Include a task execution, like a garbage bin, parked car, etc.</a:t>
            </a:r>
            <a:endParaRPr sz="1100"/>
          </a:p>
          <a:p>
            <a:pPr indent="-298450" lvl="0" marL="457200" rtl="0" algn="l">
              <a:lnSpc>
                <a:spcPct val="150000"/>
              </a:lnSpc>
              <a:spcBef>
                <a:spcPts val="0"/>
              </a:spcBef>
              <a:spcAft>
                <a:spcPts val="0"/>
              </a:spcAft>
              <a:buSzPts val="1100"/>
              <a:buChar char="●"/>
            </a:pPr>
            <a:r>
              <a:rPr lang="en-GB" sz="1100"/>
              <a:t>Improvements to the route selection </a:t>
            </a:r>
            <a:r>
              <a:rPr lang="en-GB" sz="1100"/>
              <a:t>algorithm</a:t>
            </a:r>
            <a:endParaRPr sz="1100"/>
          </a:p>
          <a:p>
            <a:pPr indent="-298450" lvl="0" marL="457200" rtl="0" algn="l">
              <a:lnSpc>
                <a:spcPct val="150000"/>
              </a:lnSpc>
              <a:spcBef>
                <a:spcPts val="0"/>
              </a:spcBef>
              <a:spcAft>
                <a:spcPts val="0"/>
              </a:spcAft>
              <a:buSzPts val="1100"/>
              <a:buChar char="●"/>
            </a:pPr>
            <a:r>
              <a:rPr lang="en-GB" sz="1100"/>
              <a:t>Better training on the object recognition model (on Carla objects)</a:t>
            </a:r>
            <a:endParaRPr sz="1100"/>
          </a:p>
          <a:p>
            <a:pPr indent="-298450" lvl="0" marL="457200" rtl="0" algn="l">
              <a:lnSpc>
                <a:spcPct val="150000"/>
              </a:lnSpc>
              <a:spcBef>
                <a:spcPts val="0"/>
              </a:spcBef>
              <a:spcAft>
                <a:spcPts val="0"/>
              </a:spcAft>
              <a:buSzPts val="1100"/>
              <a:buChar char="●"/>
            </a:pPr>
            <a:r>
              <a:rPr lang="en-GB" sz="1100"/>
              <a:t>Object tracking</a:t>
            </a:r>
            <a:endParaRPr sz="1100"/>
          </a:p>
          <a:p>
            <a:pPr indent="-298450" lvl="0" marL="457200" rtl="0" algn="l">
              <a:lnSpc>
                <a:spcPct val="150000"/>
              </a:lnSpc>
              <a:spcBef>
                <a:spcPts val="0"/>
              </a:spcBef>
              <a:spcAft>
                <a:spcPts val="0"/>
              </a:spcAft>
              <a:buSzPts val="1100"/>
              <a:buChar char="●"/>
            </a:pPr>
            <a:r>
              <a:rPr lang="en-GB" sz="1100"/>
              <a:t>Real AI driving based on sensors</a:t>
            </a:r>
            <a:endParaRPr sz="1100"/>
          </a:p>
          <a:p>
            <a:pPr indent="-298450" lvl="0" marL="457200" rtl="0" algn="l">
              <a:lnSpc>
                <a:spcPct val="150000"/>
              </a:lnSpc>
              <a:spcBef>
                <a:spcPts val="0"/>
              </a:spcBef>
              <a:spcAft>
                <a:spcPts val="0"/>
              </a:spcAft>
              <a:buSzPts val="1100"/>
              <a:buChar char="●"/>
            </a:pPr>
            <a:r>
              <a:rPr lang="en-GB" sz="1100"/>
              <a:t>Use of ROS bridge and open source ROS Nodes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
        <p:nvSpPr>
          <p:cNvPr id="335" name="Google Shape;335;p3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730725" y="1318650"/>
            <a:ext cx="47256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Schedule</a:t>
            </a:r>
            <a:endParaRPr b="0"/>
          </a:p>
        </p:txBody>
      </p:sp>
      <p:graphicFrame>
        <p:nvGraphicFramePr>
          <p:cNvPr id="341" name="Google Shape;341;p39"/>
          <p:cNvGraphicFramePr/>
          <p:nvPr/>
        </p:nvGraphicFramePr>
        <p:xfrm>
          <a:off x="730725" y="1850025"/>
          <a:ext cx="3000000" cy="3000000"/>
        </p:xfrm>
        <a:graphic>
          <a:graphicData uri="http://schemas.openxmlformats.org/drawingml/2006/table">
            <a:tbl>
              <a:tblPr>
                <a:noFill/>
                <a:tableStyleId>{612DB080-0C02-46EB-A577-BBB666EF53BB}</a:tableStyleId>
              </a:tblPr>
              <a:tblGrid>
                <a:gridCol w="2975125"/>
                <a:gridCol w="1440325"/>
                <a:gridCol w="3691500"/>
              </a:tblGrid>
              <a:tr h="237250">
                <a:tc>
                  <a:txBody>
                    <a:bodyPr/>
                    <a:lstStyle/>
                    <a:p>
                      <a:pPr indent="0" lvl="0" marL="0" rtl="0" algn="ctr">
                        <a:spcBef>
                          <a:spcPts val="0"/>
                        </a:spcBef>
                        <a:spcAft>
                          <a:spcPts val="0"/>
                        </a:spcAft>
                        <a:buNone/>
                      </a:pPr>
                      <a:r>
                        <a:rPr b="1" lang="en-GB" sz="800"/>
                        <a:t>Milestones</a:t>
                      </a:r>
                      <a:endParaRPr b="1" sz="800"/>
                    </a:p>
                  </a:txBody>
                  <a:tcPr marT="63500" marB="63500" marR="63500" marL="63500"/>
                </a:tc>
                <a:tc>
                  <a:txBody>
                    <a:bodyPr/>
                    <a:lstStyle/>
                    <a:p>
                      <a:pPr indent="0" lvl="0" marL="0" rtl="0" algn="ctr">
                        <a:spcBef>
                          <a:spcPts val="0"/>
                        </a:spcBef>
                        <a:spcAft>
                          <a:spcPts val="0"/>
                        </a:spcAft>
                        <a:buNone/>
                      </a:pPr>
                      <a:r>
                        <a:rPr b="1" lang="en-GB" sz="800"/>
                        <a:t>Date(s)</a:t>
                      </a:r>
                      <a:endParaRPr b="1" sz="800"/>
                    </a:p>
                  </a:txBody>
                  <a:tcPr marT="63500" marB="63500" marR="63500" marL="63500"/>
                </a:tc>
                <a:tc>
                  <a:txBody>
                    <a:bodyPr/>
                    <a:lstStyle/>
                    <a:p>
                      <a:pPr indent="0" lvl="0" marL="0" rtl="0" algn="ctr">
                        <a:spcBef>
                          <a:spcPts val="0"/>
                        </a:spcBef>
                        <a:spcAft>
                          <a:spcPts val="0"/>
                        </a:spcAft>
                        <a:buNone/>
                      </a:pPr>
                      <a:r>
                        <a:rPr b="1" lang="en-GB" sz="800"/>
                        <a:t>Comments</a:t>
                      </a:r>
                      <a:endParaRPr b="1" sz="800"/>
                    </a:p>
                  </a:txBody>
                  <a:tcPr marT="63500" marB="63500" marR="63500" marL="63500"/>
                </a:tc>
              </a:tr>
              <a:tr h="358775">
                <a:tc>
                  <a:txBody>
                    <a:bodyPr/>
                    <a:lstStyle/>
                    <a:p>
                      <a:pPr indent="0" lvl="0" marL="0" rtl="0" algn="l">
                        <a:spcBef>
                          <a:spcPts val="0"/>
                        </a:spcBef>
                        <a:spcAft>
                          <a:spcPts val="0"/>
                        </a:spcAft>
                        <a:buNone/>
                      </a:pPr>
                      <a:r>
                        <a:rPr lang="en-GB" sz="800"/>
                        <a:t>Familiarize myself with robotics development tools, like ROS</a:t>
                      </a:r>
                      <a:endParaRPr sz="800"/>
                    </a:p>
                  </a:txBody>
                  <a:tcPr marT="63500" marB="63500" marR="63500" marL="63500"/>
                </a:tc>
                <a:tc>
                  <a:txBody>
                    <a:bodyPr/>
                    <a:lstStyle/>
                    <a:p>
                      <a:pPr indent="0" lvl="0" marL="0" rtl="0" algn="l">
                        <a:spcBef>
                          <a:spcPts val="0"/>
                        </a:spcBef>
                        <a:spcAft>
                          <a:spcPts val="0"/>
                        </a:spcAft>
                        <a:buNone/>
                      </a:pPr>
                      <a:r>
                        <a:rPr lang="en-GB" sz="800"/>
                        <a:t>6/22 - 7/10</a:t>
                      </a:r>
                      <a:endParaRPr sz="800"/>
                    </a:p>
                  </a:txBody>
                  <a:tcPr marT="63500" marB="63500" marR="63500" marL="63500"/>
                </a:tc>
                <a:tc>
                  <a:txBody>
                    <a:bodyPr/>
                    <a:lstStyle/>
                    <a:p>
                      <a:pPr indent="0" lvl="0" marL="0" rtl="0" algn="l">
                        <a:spcBef>
                          <a:spcPts val="0"/>
                        </a:spcBef>
                        <a:spcAft>
                          <a:spcPts val="0"/>
                        </a:spcAft>
                        <a:buNone/>
                      </a:pPr>
                      <a:r>
                        <a:t/>
                      </a:r>
                      <a:endParaRPr sz="800"/>
                    </a:p>
                  </a:txBody>
                  <a:tcPr marT="63500" marB="63500" marR="63500" marL="63500"/>
                </a:tc>
              </a:tr>
              <a:tr h="243925">
                <a:tc>
                  <a:txBody>
                    <a:bodyPr/>
                    <a:lstStyle/>
                    <a:p>
                      <a:pPr indent="0" lvl="0" marL="0" rtl="0" algn="l">
                        <a:spcBef>
                          <a:spcPts val="0"/>
                        </a:spcBef>
                        <a:spcAft>
                          <a:spcPts val="0"/>
                        </a:spcAft>
                        <a:buNone/>
                      </a:pPr>
                      <a:r>
                        <a:rPr lang="en-GB" sz="800"/>
                        <a:t>Pick a simulation engine</a:t>
                      </a:r>
                      <a:endParaRPr sz="800"/>
                    </a:p>
                  </a:txBody>
                  <a:tcPr marT="63500" marB="63500" marR="63500" marL="63500"/>
                </a:tc>
                <a:tc>
                  <a:txBody>
                    <a:bodyPr/>
                    <a:lstStyle/>
                    <a:p>
                      <a:pPr indent="0" lvl="0" marL="0" rtl="0" algn="l">
                        <a:spcBef>
                          <a:spcPts val="0"/>
                        </a:spcBef>
                        <a:spcAft>
                          <a:spcPts val="0"/>
                        </a:spcAft>
                        <a:buNone/>
                      </a:pPr>
                      <a:r>
                        <a:rPr lang="en-GB" sz="800"/>
                        <a:t>7/3-7/13</a:t>
                      </a:r>
                      <a:endParaRPr sz="800"/>
                    </a:p>
                  </a:txBody>
                  <a:tcPr marT="63500" marB="63500" marR="63500" marL="63500"/>
                </a:tc>
                <a:tc>
                  <a:txBody>
                    <a:bodyPr/>
                    <a:lstStyle/>
                    <a:p>
                      <a:pPr indent="0" lvl="0" marL="0" rtl="0" algn="l">
                        <a:spcBef>
                          <a:spcPts val="0"/>
                        </a:spcBef>
                        <a:spcAft>
                          <a:spcPts val="0"/>
                        </a:spcAft>
                        <a:buNone/>
                      </a:pPr>
                      <a:r>
                        <a:rPr lang="en-GB" sz="800"/>
                        <a:t>Looked at Unity, Gazebo and a few other options</a:t>
                      </a:r>
                      <a:endParaRPr sz="800"/>
                    </a:p>
                  </a:txBody>
                  <a:tcPr marT="63500" marB="63500" marR="63500" marL="63500"/>
                </a:tc>
              </a:tr>
              <a:tr h="358775">
                <a:tc>
                  <a:txBody>
                    <a:bodyPr/>
                    <a:lstStyle/>
                    <a:p>
                      <a:pPr indent="0" lvl="0" marL="0" rtl="0" algn="l">
                        <a:spcBef>
                          <a:spcPts val="0"/>
                        </a:spcBef>
                        <a:spcAft>
                          <a:spcPts val="0"/>
                        </a:spcAft>
                        <a:buNone/>
                      </a:pPr>
                      <a:r>
                        <a:rPr lang="en-GB" sz="800"/>
                        <a:t>Setup development environments</a:t>
                      </a:r>
                      <a:endParaRPr sz="800"/>
                    </a:p>
                  </a:txBody>
                  <a:tcPr marT="63500" marB="63500" marR="63500" marL="63500"/>
                </a:tc>
                <a:tc>
                  <a:txBody>
                    <a:bodyPr/>
                    <a:lstStyle/>
                    <a:p>
                      <a:pPr indent="0" lvl="0" marL="0" rtl="0" algn="l">
                        <a:spcBef>
                          <a:spcPts val="0"/>
                        </a:spcBef>
                        <a:spcAft>
                          <a:spcPts val="0"/>
                        </a:spcAft>
                        <a:buNone/>
                      </a:pPr>
                      <a:r>
                        <a:rPr lang="en-GB" sz="800"/>
                        <a:t>7/3-7/14</a:t>
                      </a:r>
                      <a:endParaRPr sz="800"/>
                    </a:p>
                  </a:txBody>
                  <a:tcPr marT="63500" marB="63500" marR="63500" marL="63500"/>
                </a:tc>
                <a:tc>
                  <a:txBody>
                    <a:bodyPr/>
                    <a:lstStyle/>
                    <a:p>
                      <a:pPr indent="0" lvl="0" marL="0" rtl="0" algn="l">
                        <a:spcBef>
                          <a:spcPts val="0"/>
                        </a:spcBef>
                        <a:spcAft>
                          <a:spcPts val="0"/>
                        </a:spcAft>
                        <a:buNone/>
                      </a:pPr>
                      <a:r>
                        <a:rPr lang="en-GB" sz="800"/>
                        <a:t>Setup a Windows and an Ubuntu dev environments with all the tools ready</a:t>
                      </a:r>
                      <a:endParaRPr sz="800"/>
                    </a:p>
                  </a:txBody>
                  <a:tcPr marT="63500" marB="63500" marR="63500" marL="63500"/>
                </a:tc>
              </a:tr>
              <a:tr h="337800">
                <a:tc>
                  <a:txBody>
                    <a:bodyPr/>
                    <a:lstStyle/>
                    <a:p>
                      <a:pPr indent="0" lvl="0" marL="0" rtl="0" algn="l">
                        <a:spcBef>
                          <a:spcPts val="0"/>
                        </a:spcBef>
                        <a:spcAft>
                          <a:spcPts val="0"/>
                        </a:spcAft>
                        <a:buNone/>
                      </a:pPr>
                      <a:r>
                        <a:rPr lang="en-GB" sz="800"/>
                        <a:t>Basic self-driving car using existing Carla tools</a:t>
                      </a:r>
                      <a:endParaRPr sz="800"/>
                    </a:p>
                  </a:txBody>
                  <a:tcPr marT="63500" marB="63500" marR="63500" marL="63500"/>
                </a:tc>
                <a:tc>
                  <a:txBody>
                    <a:bodyPr/>
                    <a:lstStyle/>
                    <a:p>
                      <a:pPr indent="0" lvl="0" marL="0" rtl="0" algn="l">
                        <a:spcBef>
                          <a:spcPts val="0"/>
                        </a:spcBef>
                        <a:spcAft>
                          <a:spcPts val="0"/>
                        </a:spcAft>
                        <a:buNone/>
                      </a:pPr>
                      <a:r>
                        <a:rPr lang="en-GB" sz="800"/>
                        <a:t>7/16</a:t>
                      </a:r>
                      <a:endParaRPr sz="800"/>
                    </a:p>
                  </a:txBody>
                  <a:tcPr marT="63500" marB="63500" marR="63500" marL="63500"/>
                </a:tc>
                <a:tc>
                  <a:txBody>
                    <a:bodyPr/>
                    <a:lstStyle/>
                    <a:p>
                      <a:pPr indent="0" lvl="0" marL="0" rtl="0" algn="l">
                        <a:spcBef>
                          <a:spcPts val="0"/>
                        </a:spcBef>
                        <a:spcAft>
                          <a:spcPts val="0"/>
                        </a:spcAft>
                        <a:buNone/>
                      </a:pPr>
                      <a:r>
                        <a:rPr lang="en-GB" sz="800"/>
                        <a:t>Have basics working and going through more complex tutorials</a:t>
                      </a:r>
                      <a:endParaRPr sz="800"/>
                    </a:p>
                  </a:txBody>
                  <a:tcPr marT="63500" marB="63500" marR="63500" marL="63500"/>
                </a:tc>
              </a:tr>
              <a:tr h="358775">
                <a:tc>
                  <a:txBody>
                    <a:bodyPr/>
                    <a:lstStyle/>
                    <a:p>
                      <a:pPr indent="0" lvl="0" marL="0" rtl="0" algn="l">
                        <a:spcBef>
                          <a:spcPts val="0"/>
                        </a:spcBef>
                        <a:spcAft>
                          <a:spcPts val="0"/>
                        </a:spcAft>
                        <a:buNone/>
                      </a:pPr>
                      <a:r>
                        <a:rPr lang="en-GB" sz="800"/>
                        <a:t>Routing/navigation module prototype</a:t>
                      </a:r>
                      <a:endParaRPr sz="800"/>
                    </a:p>
                  </a:txBody>
                  <a:tcPr marT="63500" marB="63500" marR="63500" marL="63500"/>
                </a:tc>
                <a:tc>
                  <a:txBody>
                    <a:bodyPr/>
                    <a:lstStyle/>
                    <a:p>
                      <a:pPr indent="0" lvl="0" marL="0" rtl="0" algn="l">
                        <a:spcBef>
                          <a:spcPts val="0"/>
                        </a:spcBef>
                        <a:spcAft>
                          <a:spcPts val="0"/>
                        </a:spcAft>
                        <a:buNone/>
                      </a:pPr>
                      <a:r>
                        <a:rPr lang="en-GB" sz="800"/>
                        <a:t>7/25</a:t>
                      </a:r>
                      <a:endParaRPr sz="800"/>
                    </a:p>
                  </a:txBody>
                  <a:tcPr marT="63500" marB="63500" marR="63500" marL="63500"/>
                </a:tc>
                <a:tc>
                  <a:txBody>
                    <a:bodyPr/>
                    <a:lstStyle/>
                    <a:p>
                      <a:pPr indent="0" lvl="0" marL="0" rtl="0" algn="l">
                        <a:spcBef>
                          <a:spcPts val="0"/>
                        </a:spcBef>
                        <a:spcAft>
                          <a:spcPts val="0"/>
                        </a:spcAft>
                        <a:buNone/>
                      </a:pPr>
                      <a:r>
                        <a:rPr lang="en-GB" sz="800"/>
                        <a:t>I will start with a standalone set of functions that can plot the route among waypoints</a:t>
                      </a:r>
                      <a:endParaRPr sz="800"/>
                    </a:p>
                  </a:txBody>
                  <a:tcPr marT="63500" marB="63500" marR="63500" marL="63500"/>
                </a:tc>
              </a:tr>
              <a:tr h="243925">
                <a:tc>
                  <a:txBody>
                    <a:bodyPr/>
                    <a:lstStyle/>
                    <a:p>
                      <a:pPr indent="0" lvl="0" marL="0" rtl="0" algn="l">
                        <a:spcBef>
                          <a:spcPts val="0"/>
                        </a:spcBef>
                        <a:spcAft>
                          <a:spcPts val="0"/>
                        </a:spcAft>
                        <a:buNone/>
                      </a:pPr>
                      <a:r>
                        <a:rPr lang="en-GB" sz="800"/>
                        <a:t>Routing/navigation module fully integrated</a:t>
                      </a:r>
                      <a:endParaRPr sz="800"/>
                    </a:p>
                  </a:txBody>
                  <a:tcPr marT="63500" marB="63500" marR="63500" marL="63500"/>
                </a:tc>
                <a:tc>
                  <a:txBody>
                    <a:bodyPr/>
                    <a:lstStyle/>
                    <a:p>
                      <a:pPr indent="0" lvl="0" marL="0" rtl="0" algn="l">
                        <a:spcBef>
                          <a:spcPts val="0"/>
                        </a:spcBef>
                        <a:spcAft>
                          <a:spcPts val="0"/>
                        </a:spcAft>
                        <a:buNone/>
                      </a:pPr>
                      <a:r>
                        <a:rPr lang="en-GB" sz="800"/>
                        <a:t>7-29-8/1</a:t>
                      </a:r>
                      <a:endParaRPr sz="800"/>
                    </a:p>
                  </a:txBody>
                  <a:tcPr marT="63500" marB="63500" marR="63500" marL="63500"/>
                </a:tc>
                <a:tc>
                  <a:txBody>
                    <a:bodyPr/>
                    <a:lstStyle/>
                    <a:p>
                      <a:pPr indent="0" lvl="0" marL="0" rtl="0" algn="l">
                        <a:spcBef>
                          <a:spcPts val="0"/>
                        </a:spcBef>
                        <a:spcAft>
                          <a:spcPts val="0"/>
                        </a:spcAft>
                        <a:buNone/>
                      </a:pPr>
                      <a:r>
                        <a:t/>
                      </a:r>
                      <a:endParaRPr sz="800"/>
                    </a:p>
                  </a:txBody>
                  <a:tcPr marT="63500" marB="63500" marR="63500" marL="63500"/>
                </a:tc>
              </a:tr>
              <a:tr h="358775">
                <a:tc>
                  <a:txBody>
                    <a:bodyPr/>
                    <a:lstStyle/>
                    <a:p>
                      <a:pPr indent="0" lvl="0" marL="0" rtl="0" algn="l">
                        <a:spcBef>
                          <a:spcPts val="0"/>
                        </a:spcBef>
                        <a:spcAft>
                          <a:spcPts val="0"/>
                        </a:spcAft>
                        <a:buNone/>
                      </a:pPr>
                      <a:r>
                        <a:rPr lang="en-GB" sz="800"/>
                        <a:t>Identification of possible improvements to the overall system</a:t>
                      </a:r>
                      <a:endParaRPr sz="800"/>
                    </a:p>
                  </a:txBody>
                  <a:tcPr marT="63500" marB="63500" marR="63500" marL="63500"/>
                </a:tc>
                <a:tc>
                  <a:txBody>
                    <a:bodyPr/>
                    <a:lstStyle/>
                    <a:p>
                      <a:pPr indent="0" lvl="0" marL="0" rtl="0" algn="l">
                        <a:spcBef>
                          <a:spcPts val="0"/>
                        </a:spcBef>
                        <a:spcAft>
                          <a:spcPts val="0"/>
                        </a:spcAft>
                        <a:buNone/>
                      </a:pPr>
                      <a:r>
                        <a:rPr lang="en-GB" sz="800"/>
                        <a:t>Ongoing</a:t>
                      </a:r>
                      <a:endParaRPr sz="800"/>
                    </a:p>
                  </a:txBody>
                  <a:tcPr marT="63500" marB="63500" marR="63500" marL="63500"/>
                </a:tc>
                <a:tc>
                  <a:txBody>
                    <a:bodyPr/>
                    <a:lstStyle/>
                    <a:p>
                      <a:pPr indent="0" lvl="0" marL="0" rtl="0" algn="l">
                        <a:spcBef>
                          <a:spcPts val="0"/>
                        </a:spcBef>
                        <a:spcAft>
                          <a:spcPts val="0"/>
                        </a:spcAft>
                        <a:buNone/>
                      </a:pPr>
                      <a:r>
                        <a:t/>
                      </a:r>
                      <a:endParaRPr sz="800"/>
                    </a:p>
                  </a:txBody>
                  <a:tcPr marT="63500" marB="63500" marR="63500" marL="63500"/>
                </a:tc>
              </a:tr>
              <a:tr h="337800">
                <a:tc>
                  <a:txBody>
                    <a:bodyPr/>
                    <a:lstStyle/>
                    <a:p>
                      <a:pPr indent="0" lvl="0" marL="0" rtl="0" algn="l">
                        <a:spcBef>
                          <a:spcPts val="0"/>
                        </a:spcBef>
                        <a:spcAft>
                          <a:spcPts val="0"/>
                        </a:spcAft>
                        <a:buNone/>
                      </a:pPr>
                      <a:r>
                        <a:rPr lang="en-GB" sz="800"/>
                        <a:t>Work on the presentation with demo video(s)</a:t>
                      </a:r>
                      <a:endParaRPr sz="800"/>
                    </a:p>
                  </a:txBody>
                  <a:tcPr marT="63500" marB="63500" marR="63500" marL="63500"/>
                </a:tc>
                <a:tc>
                  <a:txBody>
                    <a:bodyPr/>
                    <a:lstStyle/>
                    <a:p>
                      <a:pPr indent="0" lvl="0" marL="0" rtl="0" algn="l">
                        <a:spcBef>
                          <a:spcPts val="0"/>
                        </a:spcBef>
                        <a:spcAft>
                          <a:spcPts val="0"/>
                        </a:spcAft>
                        <a:buNone/>
                      </a:pPr>
                      <a:r>
                        <a:rPr lang="en-GB" sz="800"/>
                        <a:t>7/28-8/3</a:t>
                      </a:r>
                      <a:endParaRPr sz="800"/>
                    </a:p>
                  </a:txBody>
                  <a:tcPr marT="63500" marB="63500" marR="63500" marL="63500"/>
                </a:tc>
                <a:tc>
                  <a:txBody>
                    <a:bodyPr/>
                    <a:lstStyle/>
                    <a:p>
                      <a:pPr indent="0" lvl="0" marL="0" rtl="0" algn="l">
                        <a:spcBef>
                          <a:spcPts val="0"/>
                        </a:spcBef>
                        <a:spcAft>
                          <a:spcPts val="0"/>
                        </a:spcAft>
                        <a:buNone/>
                      </a:pPr>
                      <a:r>
                        <a:t/>
                      </a:r>
                      <a:endParaRPr sz="800"/>
                    </a:p>
                  </a:txBody>
                  <a:tcPr marT="63500" marB="63500" marR="63500" marL="63500"/>
                </a:tc>
              </a:tr>
              <a:tr h="240725">
                <a:tc>
                  <a:txBody>
                    <a:bodyPr/>
                    <a:lstStyle/>
                    <a:p>
                      <a:pPr indent="0" lvl="0" marL="0" rtl="0" algn="l">
                        <a:spcBef>
                          <a:spcPts val="0"/>
                        </a:spcBef>
                        <a:spcAft>
                          <a:spcPts val="0"/>
                        </a:spcAft>
                        <a:buNone/>
                      </a:pPr>
                      <a:r>
                        <a:rPr lang="en-GB" sz="800"/>
                        <a:t>Final presentation</a:t>
                      </a:r>
                      <a:endParaRPr sz="800"/>
                    </a:p>
                  </a:txBody>
                  <a:tcPr marT="63500" marB="63500" marR="63500" marL="63500"/>
                </a:tc>
                <a:tc>
                  <a:txBody>
                    <a:bodyPr/>
                    <a:lstStyle/>
                    <a:p>
                      <a:pPr indent="0" lvl="0" marL="0" rtl="0" algn="l">
                        <a:spcBef>
                          <a:spcPts val="0"/>
                        </a:spcBef>
                        <a:spcAft>
                          <a:spcPts val="0"/>
                        </a:spcAft>
                        <a:buNone/>
                      </a:pPr>
                      <a:r>
                        <a:rPr lang="en-GB" sz="800"/>
                        <a:t>8/5</a:t>
                      </a:r>
                      <a:endParaRPr sz="800"/>
                    </a:p>
                  </a:txBody>
                  <a:tcPr marT="63500" marB="63500" marR="63500" marL="63500"/>
                </a:tc>
                <a:tc>
                  <a:txBody>
                    <a:bodyPr/>
                    <a:lstStyle/>
                    <a:p>
                      <a:pPr indent="0" lvl="0" marL="0" rtl="0" algn="l">
                        <a:spcBef>
                          <a:spcPts val="0"/>
                        </a:spcBef>
                        <a:spcAft>
                          <a:spcPts val="0"/>
                        </a:spcAft>
                        <a:buNone/>
                      </a:pPr>
                      <a:r>
                        <a:t/>
                      </a:r>
                      <a:endParaRPr sz="800"/>
                    </a:p>
                  </a:txBody>
                  <a:tcPr marT="63500" marB="63500" marR="63500" marL="635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Benjamin Ratin</a:t>
            </a:r>
            <a:endParaRPr/>
          </a:p>
        </p:txBody>
      </p:sp>
      <p:sp>
        <p:nvSpPr>
          <p:cNvPr id="183" name="Google Shape;183;p20"/>
          <p:cNvSpPr txBox="1"/>
          <p:nvPr>
            <p:ph idx="1" type="body"/>
          </p:nvPr>
        </p:nvSpPr>
        <p:spPr>
          <a:xfrm>
            <a:off x="721225" y="2288375"/>
            <a:ext cx="35184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I am a rising </a:t>
            </a:r>
            <a:r>
              <a:rPr lang="en-GB" sz="1100"/>
              <a:t>senior high</a:t>
            </a:r>
            <a:r>
              <a:rPr lang="en-GB" sz="1100"/>
              <a:t> school student in Newton, MA.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GB" sz="1100"/>
              <a:t>I am working on the project on my own. </a:t>
            </a:r>
            <a:endParaRPr sz="1100"/>
          </a:p>
        </p:txBody>
      </p:sp>
      <p:pic>
        <p:nvPicPr>
          <p:cNvPr id="184" name="Google Shape;184;p20"/>
          <p:cNvPicPr preferRelativeResize="0"/>
          <p:nvPr/>
        </p:nvPicPr>
        <p:blipFill>
          <a:blip r:embed="rId3">
            <a:alphaModFix/>
          </a:blip>
          <a:stretch>
            <a:fillRect/>
          </a:stretch>
        </p:blipFill>
        <p:spPr>
          <a:xfrm>
            <a:off x="5548550" y="1163475"/>
            <a:ext cx="2152100" cy="2652677"/>
          </a:xfrm>
          <a:prstGeom prst="rect">
            <a:avLst/>
          </a:prstGeom>
          <a:noFill/>
          <a:ln>
            <a:noFill/>
          </a:ln>
        </p:spPr>
      </p:pic>
      <p:sp>
        <p:nvSpPr>
          <p:cNvPr id="185" name="Google Shape;185;p20"/>
          <p:cNvSpPr txBox="1"/>
          <p:nvPr/>
        </p:nvSpPr>
        <p:spPr>
          <a:xfrm>
            <a:off x="744750" y="1163475"/>
            <a:ext cx="47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Team</a:t>
            </a:r>
            <a:endParaRPr sz="9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9" name="Shape 189"/>
        <p:cNvGrpSpPr/>
        <p:nvPr/>
      </p:nvGrpSpPr>
      <p:grpSpPr>
        <a:xfrm>
          <a:off x="0" y="0"/>
          <a:ext cx="0" cy="0"/>
          <a:chOff x="0" y="0"/>
          <a:chExt cx="0" cy="0"/>
        </a:xfrm>
      </p:grpSpPr>
      <p:sp>
        <p:nvSpPr>
          <p:cNvPr id="190" name="Google Shape;190;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Goal of the Project</a:t>
            </a:r>
            <a:endParaRPr sz="1200"/>
          </a:p>
        </p:txBody>
      </p:sp>
      <p:sp>
        <p:nvSpPr>
          <p:cNvPr id="191" name="Google Shape;191;p21"/>
          <p:cNvSpPr txBox="1"/>
          <p:nvPr>
            <p:ph idx="4294967295" type="body"/>
          </p:nvPr>
        </p:nvSpPr>
        <p:spPr>
          <a:xfrm>
            <a:off x="729450" y="1872825"/>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sz="3000">
                <a:solidFill>
                  <a:srgbClr val="FFFFFF"/>
                </a:solidFill>
              </a:rPr>
              <a:t>To build a crawler vehicle that can drive autonomously and cover every street in a neighborhood to perform a useful task.</a:t>
            </a:r>
            <a:endParaRPr i="1" sz="3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197" name="Google Shape;197;p22"/>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8" name="Google Shape;198;p22"/>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Street cleaning</a:t>
            </a:r>
            <a:endParaRPr sz="2200"/>
          </a:p>
        </p:txBody>
      </p:sp>
      <p:sp>
        <p:nvSpPr>
          <p:cNvPr id="199" name="Google Shape;199;p22"/>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0" name="Google Shape;200;p22"/>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Garbage collection</a:t>
            </a:r>
            <a:endParaRPr sz="2200"/>
          </a:p>
        </p:txBody>
      </p:sp>
      <p:sp>
        <p:nvSpPr>
          <p:cNvPr id="201" name="Google Shape;201;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2" name="Google Shape;202;p22"/>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Checking for safety hazards</a:t>
            </a:r>
            <a:endParaRPr sz="2200"/>
          </a:p>
        </p:txBody>
      </p:sp>
      <p:sp>
        <p:nvSpPr>
          <p:cNvPr id="203" name="Google Shape;203;p22"/>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4" name="Google Shape;204;p22"/>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Parking </a:t>
            </a:r>
            <a:r>
              <a:rPr lang="en-GB" sz="2200"/>
              <a:t>enforcement</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Level of Autonomy</a:t>
            </a:r>
            <a:endParaRPr b="0"/>
          </a:p>
        </p:txBody>
      </p:sp>
      <p:sp>
        <p:nvSpPr>
          <p:cNvPr id="210" name="Google Shape;210;p23"/>
          <p:cNvSpPr txBox="1"/>
          <p:nvPr>
            <p:ph idx="1" type="body"/>
          </p:nvPr>
        </p:nvSpPr>
        <p:spPr>
          <a:xfrm>
            <a:off x="721225" y="2434125"/>
            <a:ext cx="31131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solidFill>
                  <a:schemeClr val="dk2"/>
                </a:solidFill>
                <a:latin typeface="Raleway"/>
                <a:ea typeface="Raleway"/>
                <a:cs typeface="Raleway"/>
                <a:sym typeface="Raleway"/>
              </a:rPr>
              <a:t>Level </a:t>
            </a:r>
            <a:r>
              <a:rPr b="1" lang="en-GB" sz="3300">
                <a:solidFill>
                  <a:schemeClr val="dk2"/>
                </a:solidFill>
                <a:latin typeface="Raleway"/>
                <a:ea typeface="Raleway"/>
                <a:cs typeface="Raleway"/>
                <a:sym typeface="Raleway"/>
              </a:rPr>
              <a:t>5</a:t>
            </a:r>
            <a:endParaRPr b="1" sz="3300">
              <a:solidFill>
                <a:schemeClr val="dk2"/>
              </a:solidFill>
              <a:latin typeface="Raleway"/>
              <a:ea typeface="Raleway"/>
              <a:cs typeface="Raleway"/>
              <a:sym typeface="Raleway"/>
            </a:endParaRPr>
          </a:p>
          <a:p>
            <a:pPr indent="0" lvl="0" marL="0" rtl="0" algn="l">
              <a:spcBef>
                <a:spcPts val="0"/>
              </a:spcBef>
              <a:spcAft>
                <a:spcPts val="0"/>
              </a:spcAft>
              <a:buNone/>
            </a:pPr>
            <a:r>
              <a:rPr lang="en-GB" sz="1100">
                <a:solidFill>
                  <a:srgbClr val="000000"/>
                </a:solidFill>
                <a:latin typeface="Arial"/>
                <a:ea typeface="Arial"/>
                <a:cs typeface="Arial"/>
                <a:sym typeface="Arial"/>
              </a:rPr>
              <a:t>Full Automation</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p>
        </p:txBody>
      </p:sp>
      <p:pic>
        <p:nvPicPr>
          <p:cNvPr id="211" name="Google Shape;211;p23"/>
          <p:cNvPicPr preferRelativeResize="0"/>
          <p:nvPr/>
        </p:nvPicPr>
        <p:blipFill>
          <a:blip r:embed="rId3">
            <a:alphaModFix/>
          </a:blip>
          <a:stretch>
            <a:fillRect/>
          </a:stretch>
        </p:blipFill>
        <p:spPr>
          <a:xfrm>
            <a:off x="3864750" y="1642725"/>
            <a:ext cx="5217802" cy="3388524"/>
          </a:xfrm>
          <a:prstGeom prst="rect">
            <a:avLst/>
          </a:prstGeom>
          <a:noFill/>
          <a:ln>
            <a:noFill/>
          </a:ln>
        </p:spPr>
      </p:pic>
      <p:sp>
        <p:nvSpPr>
          <p:cNvPr id="212" name="Google Shape;212;p23"/>
          <p:cNvSpPr/>
          <p:nvPr/>
        </p:nvSpPr>
        <p:spPr>
          <a:xfrm>
            <a:off x="8253350" y="1747975"/>
            <a:ext cx="789600" cy="273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730725" y="1318650"/>
            <a:ext cx="6239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Related Work </a:t>
            </a:r>
            <a:endParaRPr b="0"/>
          </a:p>
        </p:txBody>
      </p:sp>
      <p:sp>
        <p:nvSpPr>
          <p:cNvPr id="218" name="Google Shape;218;p24"/>
          <p:cNvSpPr txBox="1"/>
          <p:nvPr>
            <p:ph idx="1" type="body"/>
          </p:nvPr>
        </p:nvSpPr>
        <p:spPr>
          <a:xfrm>
            <a:off x="816375" y="2137225"/>
            <a:ext cx="50751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sz="1100"/>
              <a:t>Materials from t</a:t>
            </a:r>
            <a:r>
              <a:rPr lang="en-GB" sz="1100"/>
              <a:t>his course</a:t>
            </a:r>
            <a:endParaRPr sz="1100"/>
          </a:p>
          <a:p>
            <a:pPr indent="-298450" lvl="0" marL="457200" rtl="0" algn="l">
              <a:spcBef>
                <a:spcPts val="0"/>
              </a:spcBef>
              <a:spcAft>
                <a:spcPts val="0"/>
              </a:spcAft>
              <a:buSzPts val="1100"/>
              <a:buChar char="●"/>
            </a:pPr>
            <a:r>
              <a:rPr lang="en-GB" sz="1100"/>
              <a:t>Inspired by the “Interceptor 4” project presented in the first lecture. </a:t>
            </a:r>
            <a:endParaRPr sz="1100"/>
          </a:p>
          <a:p>
            <a:pPr indent="-298450" lvl="0" marL="457200" rtl="0" algn="l">
              <a:spcBef>
                <a:spcPts val="0"/>
              </a:spcBef>
              <a:spcAft>
                <a:spcPts val="0"/>
              </a:spcAft>
              <a:buSzPts val="1100"/>
              <a:buChar char="●"/>
            </a:pPr>
            <a:r>
              <a:rPr lang="en-GB" sz="1100"/>
              <a:t>Carla simulator, chosen after looking at multiple options</a:t>
            </a:r>
            <a:endParaRPr sz="1100"/>
          </a:p>
          <a:p>
            <a:pPr indent="-298450" lvl="0" marL="457200" rtl="0" algn="l">
              <a:spcBef>
                <a:spcPts val="0"/>
              </a:spcBef>
              <a:spcAft>
                <a:spcPts val="0"/>
              </a:spcAft>
              <a:buSzPts val="1100"/>
              <a:buChar char="●"/>
            </a:pPr>
            <a:r>
              <a:rPr lang="en-GB" sz="1100"/>
              <a:t>Carla’s Python API, that I am using extensively in my code</a:t>
            </a:r>
            <a:endParaRPr sz="1100"/>
          </a:p>
          <a:p>
            <a:pPr indent="-298450" lvl="0" marL="457200" rtl="0" algn="l">
              <a:spcBef>
                <a:spcPts val="0"/>
              </a:spcBef>
              <a:spcAft>
                <a:spcPts val="0"/>
              </a:spcAft>
              <a:buSzPts val="1100"/>
              <a:buChar char="●"/>
            </a:pPr>
            <a:r>
              <a:rPr lang="en-GB" sz="1100"/>
              <a:t>Multiple other Python libraries, most notably OpenCV and NumPy</a:t>
            </a:r>
            <a:endParaRPr sz="1100"/>
          </a:p>
          <a:p>
            <a:pPr indent="-298450" lvl="0" marL="457200" rtl="0" algn="l">
              <a:spcBef>
                <a:spcPts val="0"/>
              </a:spcBef>
              <a:spcAft>
                <a:spcPts val="0"/>
              </a:spcAft>
              <a:buSzPts val="1100"/>
              <a:buChar char="●"/>
            </a:pPr>
            <a:r>
              <a:rPr lang="en-GB" sz="1100"/>
              <a:t>ROS architecture and tutorials </a:t>
            </a:r>
            <a:r>
              <a:rPr lang="en-GB" sz="900"/>
              <a:t>(although I did not use ROS directly for this project)</a:t>
            </a:r>
            <a:endParaRPr sz="900"/>
          </a:p>
          <a:p>
            <a:pPr indent="-298450" lvl="0" marL="457200" rtl="0" algn="l">
              <a:spcBef>
                <a:spcPts val="0"/>
              </a:spcBef>
              <a:spcAft>
                <a:spcPts val="0"/>
              </a:spcAft>
              <a:buSzPts val="1100"/>
              <a:buChar char="●"/>
            </a:pPr>
            <a:r>
              <a:rPr lang="en-GB" sz="1100"/>
              <a:t>Basic prior knowledge of graph theory</a:t>
            </a:r>
            <a:endParaRPr sz="1100"/>
          </a:p>
          <a:p>
            <a:pPr indent="0" lvl="0" marL="0" rtl="0" algn="l">
              <a:spcBef>
                <a:spcPts val="1600"/>
              </a:spcBef>
              <a:spcAft>
                <a:spcPts val="1600"/>
              </a:spcAft>
              <a:buNone/>
            </a:pPr>
            <a:r>
              <a:t/>
            </a:r>
            <a:endParaRPr sz="1100"/>
          </a:p>
        </p:txBody>
      </p:sp>
      <p:pic>
        <p:nvPicPr>
          <p:cNvPr id="219" name="Google Shape;219;p24"/>
          <p:cNvPicPr preferRelativeResize="0"/>
          <p:nvPr/>
        </p:nvPicPr>
        <p:blipFill>
          <a:blip r:embed="rId3">
            <a:alphaModFix/>
          </a:blip>
          <a:stretch>
            <a:fillRect/>
          </a:stretch>
        </p:blipFill>
        <p:spPr>
          <a:xfrm>
            <a:off x="7189900" y="1843088"/>
            <a:ext cx="1371075" cy="1371075"/>
          </a:xfrm>
          <a:prstGeom prst="rect">
            <a:avLst/>
          </a:prstGeom>
          <a:noFill/>
          <a:ln>
            <a:noFill/>
          </a:ln>
        </p:spPr>
      </p:pic>
      <p:pic>
        <p:nvPicPr>
          <p:cNvPr id="220" name="Google Shape;220;p24"/>
          <p:cNvPicPr preferRelativeResize="0"/>
          <p:nvPr/>
        </p:nvPicPr>
        <p:blipFill>
          <a:blip r:embed="rId4">
            <a:alphaModFix/>
          </a:blip>
          <a:stretch>
            <a:fillRect/>
          </a:stretch>
        </p:blipFill>
        <p:spPr>
          <a:xfrm>
            <a:off x="7417113" y="3333075"/>
            <a:ext cx="916652" cy="121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5"/>
          <p:cNvPicPr preferRelativeResize="0"/>
          <p:nvPr/>
        </p:nvPicPr>
        <p:blipFill>
          <a:blip r:embed="rId3">
            <a:alphaModFix/>
          </a:blip>
          <a:stretch>
            <a:fillRect/>
          </a:stretch>
        </p:blipFill>
        <p:spPr>
          <a:xfrm>
            <a:off x="7538450" y="1557575"/>
            <a:ext cx="1536574" cy="953200"/>
          </a:xfrm>
          <a:prstGeom prst="rect">
            <a:avLst/>
          </a:prstGeom>
          <a:noFill/>
          <a:ln>
            <a:noFill/>
          </a:ln>
        </p:spPr>
      </p:pic>
      <p:sp>
        <p:nvSpPr>
          <p:cNvPr id="226" name="Google Shape;226;p25"/>
          <p:cNvSpPr txBox="1"/>
          <p:nvPr>
            <p:ph type="title"/>
          </p:nvPr>
        </p:nvSpPr>
        <p:spPr>
          <a:xfrm>
            <a:off x="730725" y="1318650"/>
            <a:ext cx="4743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Technology</a:t>
            </a:r>
            <a:endParaRPr b="0"/>
          </a:p>
        </p:txBody>
      </p:sp>
      <p:pic>
        <p:nvPicPr>
          <p:cNvPr id="227" name="Google Shape;227;p25"/>
          <p:cNvPicPr preferRelativeResize="0"/>
          <p:nvPr/>
        </p:nvPicPr>
        <p:blipFill>
          <a:blip r:embed="rId4">
            <a:alphaModFix/>
          </a:blip>
          <a:stretch>
            <a:fillRect/>
          </a:stretch>
        </p:blipFill>
        <p:spPr>
          <a:xfrm>
            <a:off x="7080275" y="932127"/>
            <a:ext cx="892400" cy="892400"/>
          </a:xfrm>
          <a:prstGeom prst="rect">
            <a:avLst/>
          </a:prstGeom>
          <a:noFill/>
          <a:ln>
            <a:noFill/>
          </a:ln>
        </p:spPr>
      </p:pic>
      <p:pic>
        <p:nvPicPr>
          <p:cNvPr id="228" name="Google Shape;228;p25"/>
          <p:cNvPicPr preferRelativeResize="0"/>
          <p:nvPr/>
        </p:nvPicPr>
        <p:blipFill>
          <a:blip r:embed="rId5">
            <a:alphaModFix/>
          </a:blip>
          <a:stretch>
            <a:fillRect/>
          </a:stretch>
        </p:blipFill>
        <p:spPr>
          <a:xfrm>
            <a:off x="7619875" y="2659952"/>
            <a:ext cx="1204526" cy="542286"/>
          </a:xfrm>
          <a:prstGeom prst="rect">
            <a:avLst/>
          </a:prstGeom>
          <a:noFill/>
          <a:ln>
            <a:noFill/>
          </a:ln>
        </p:spPr>
      </p:pic>
      <p:pic>
        <p:nvPicPr>
          <p:cNvPr id="229" name="Google Shape;229;p25"/>
          <p:cNvPicPr preferRelativeResize="0"/>
          <p:nvPr/>
        </p:nvPicPr>
        <p:blipFill>
          <a:blip r:embed="rId6">
            <a:alphaModFix/>
          </a:blip>
          <a:stretch>
            <a:fillRect/>
          </a:stretch>
        </p:blipFill>
        <p:spPr>
          <a:xfrm>
            <a:off x="6078350" y="2749638"/>
            <a:ext cx="964040" cy="542275"/>
          </a:xfrm>
          <a:prstGeom prst="rect">
            <a:avLst/>
          </a:prstGeom>
          <a:noFill/>
          <a:ln>
            <a:noFill/>
          </a:ln>
        </p:spPr>
      </p:pic>
      <p:pic>
        <p:nvPicPr>
          <p:cNvPr id="230" name="Google Shape;230;p25"/>
          <p:cNvPicPr preferRelativeResize="0"/>
          <p:nvPr/>
        </p:nvPicPr>
        <p:blipFill>
          <a:blip r:embed="rId7">
            <a:alphaModFix/>
          </a:blip>
          <a:stretch>
            <a:fillRect/>
          </a:stretch>
        </p:blipFill>
        <p:spPr>
          <a:xfrm>
            <a:off x="6020811" y="1557575"/>
            <a:ext cx="602487" cy="797599"/>
          </a:xfrm>
          <a:prstGeom prst="rect">
            <a:avLst/>
          </a:prstGeom>
          <a:noFill/>
          <a:ln>
            <a:noFill/>
          </a:ln>
        </p:spPr>
      </p:pic>
      <p:pic>
        <p:nvPicPr>
          <p:cNvPr id="231" name="Google Shape;231;p25"/>
          <p:cNvPicPr preferRelativeResize="0"/>
          <p:nvPr/>
        </p:nvPicPr>
        <p:blipFill>
          <a:blip r:embed="rId8">
            <a:alphaModFix/>
          </a:blip>
          <a:stretch>
            <a:fillRect/>
          </a:stretch>
        </p:blipFill>
        <p:spPr>
          <a:xfrm>
            <a:off x="6172450" y="3416075"/>
            <a:ext cx="1595200" cy="797600"/>
          </a:xfrm>
          <a:prstGeom prst="rect">
            <a:avLst/>
          </a:prstGeom>
          <a:noFill/>
          <a:ln>
            <a:noFill/>
          </a:ln>
        </p:spPr>
      </p:pic>
      <p:sp>
        <p:nvSpPr>
          <p:cNvPr id="232" name="Google Shape;232;p25"/>
          <p:cNvSpPr txBox="1"/>
          <p:nvPr>
            <p:ph idx="1" type="body"/>
          </p:nvPr>
        </p:nvSpPr>
        <p:spPr>
          <a:xfrm>
            <a:off x="569625" y="2012675"/>
            <a:ext cx="5110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Software</a:t>
            </a:r>
            <a:endParaRPr sz="1100"/>
          </a:p>
          <a:p>
            <a:pPr indent="-298450" lvl="0" marL="457200" rtl="0" algn="l">
              <a:spcBef>
                <a:spcPts val="1600"/>
              </a:spcBef>
              <a:spcAft>
                <a:spcPts val="0"/>
              </a:spcAft>
              <a:buSzPts val="1100"/>
              <a:buChar char="●"/>
            </a:pPr>
            <a:r>
              <a:rPr lang="en-GB" sz="1100"/>
              <a:t>The logos on the right represent software that I used</a:t>
            </a:r>
            <a:endParaRPr sz="1100"/>
          </a:p>
          <a:p>
            <a:pPr indent="-298450" lvl="0" marL="457200" rtl="0" algn="l">
              <a:spcBef>
                <a:spcPts val="0"/>
              </a:spcBef>
              <a:spcAft>
                <a:spcPts val="0"/>
              </a:spcAft>
              <a:buSzPts val="1100"/>
              <a:buChar char="●"/>
            </a:pPr>
            <a:r>
              <a:rPr lang="en-GB" sz="1100"/>
              <a:t>Carla documentation</a:t>
            </a:r>
            <a:endParaRPr sz="1100"/>
          </a:p>
          <a:p>
            <a:pPr indent="-298450" lvl="0" marL="457200" rtl="0" algn="l">
              <a:spcBef>
                <a:spcPts val="0"/>
              </a:spcBef>
              <a:spcAft>
                <a:spcPts val="0"/>
              </a:spcAft>
              <a:buSzPts val="1100"/>
              <a:buChar char="●"/>
            </a:pPr>
            <a:r>
              <a:rPr lang="en-GB" sz="1100"/>
              <a:t>OpenCV documentation</a:t>
            </a:r>
            <a:endParaRPr sz="1100"/>
          </a:p>
          <a:p>
            <a:pPr indent="-298450" lvl="0" marL="457200" rtl="0" algn="l">
              <a:spcBef>
                <a:spcPts val="0"/>
              </a:spcBef>
              <a:spcAft>
                <a:spcPts val="0"/>
              </a:spcAft>
              <a:buSzPts val="1100"/>
              <a:buChar char="●"/>
            </a:pPr>
            <a:r>
              <a:rPr lang="en-GB" sz="1100"/>
              <a:t>A number of </a:t>
            </a:r>
            <a:r>
              <a:rPr lang="en-GB" sz="1100"/>
              <a:t>helpful</a:t>
            </a:r>
            <a:r>
              <a:rPr lang="en-GB" sz="1100"/>
              <a:t> </a:t>
            </a:r>
            <a:r>
              <a:rPr lang="en-GB" sz="1100"/>
              <a:t>links and tutorials are referenced in the code and the slides above</a:t>
            </a:r>
            <a:endParaRPr sz="1100"/>
          </a:p>
          <a:p>
            <a:pPr indent="-298450" lvl="0" marL="457200" rtl="0" algn="l">
              <a:spcBef>
                <a:spcPts val="0"/>
              </a:spcBef>
              <a:spcAft>
                <a:spcPts val="0"/>
              </a:spcAft>
              <a:buSzPts val="1100"/>
              <a:buChar char="●"/>
            </a:pPr>
            <a:r>
              <a:rPr lang="en-GB" sz="1100"/>
              <a:t>Some OpenCV functions were originally developed on Ubuntu 20.04</a:t>
            </a:r>
            <a:endParaRPr sz="1100"/>
          </a:p>
          <a:p>
            <a:pPr indent="0" lvl="0" marL="0" rtl="0" algn="l">
              <a:spcBef>
                <a:spcPts val="1600"/>
              </a:spcBef>
              <a:spcAft>
                <a:spcPts val="0"/>
              </a:spcAft>
              <a:buNone/>
            </a:pPr>
            <a:r>
              <a:rPr lang="en-GB" sz="1100"/>
              <a:t>Hardware</a:t>
            </a:r>
            <a:endParaRPr sz="1100"/>
          </a:p>
          <a:p>
            <a:pPr indent="-298450" lvl="0" marL="457200" rtl="0" algn="l">
              <a:spcBef>
                <a:spcPts val="1600"/>
              </a:spcBef>
              <a:spcAft>
                <a:spcPts val="0"/>
              </a:spcAft>
              <a:buSzPts val="1100"/>
              <a:buChar char="●"/>
            </a:pPr>
            <a:r>
              <a:rPr lang="en-GB" sz="1100"/>
              <a:t>Windows desktop,  Intel Core i7, 32 GB RAM, NVidia GTX 970 GPU</a:t>
            </a:r>
            <a:endParaRPr sz="1100"/>
          </a:p>
          <a:p>
            <a:pPr indent="-298450" lvl="0" marL="457200" rtl="0" algn="l">
              <a:spcBef>
                <a:spcPts val="0"/>
              </a:spcBef>
              <a:spcAft>
                <a:spcPts val="0"/>
              </a:spcAft>
              <a:buSzPts val="1100"/>
              <a:buChar char="●"/>
            </a:pPr>
            <a:r>
              <a:rPr lang="en-GB" sz="1100"/>
              <a:t>No robotics hardware - I am using a simulator</a:t>
            </a:r>
            <a:endParaRPr sz="1100"/>
          </a:p>
        </p:txBody>
      </p:sp>
      <p:pic>
        <p:nvPicPr>
          <p:cNvPr id="233" name="Google Shape;233;p25"/>
          <p:cNvPicPr preferRelativeResize="0"/>
          <p:nvPr/>
        </p:nvPicPr>
        <p:blipFill>
          <a:blip r:embed="rId9">
            <a:alphaModFix/>
          </a:blip>
          <a:stretch>
            <a:fillRect/>
          </a:stretch>
        </p:blipFill>
        <p:spPr>
          <a:xfrm>
            <a:off x="8047549" y="3416075"/>
            <a:ext cx="518376" cy="568299"/>
          </a:xfrm>
          <a:prstGeom prst="rect">
            <a:avLst/>
          </a:prstGeom>
          <a:noFill/>
          <a:ln>
            <a:noFill/>
          </a:ln>
        </p:spPr>
      </p:pic>
      <p:pic>
        <p:nvPicPr>
          <p:cNvPr id="234" name="Google Shape;234;p25"/>
          <p:cNvPicPr preferRelativeResize="0"/>
          <p:nvPr/>
        </p:nvPicPr>
        <p:blipFill>
          <a:blip r:embed="rId10">
            <a:alphaModFix/>
          </a:blip>
          <a:stretch>
            <a:fillRect/>
          </a:stretch>
        </p:blipFill>
        <p:spPr>
          <a:xfrm>
            <a:off x="6817550" y="1941050"/>
            <a:ext cx="720900" cy="749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Choice of a Simulator</a:t>
            </a:r>
            <a:endParaRPr b="0"/>
          </a:p>
        </p:txBody>
      </p:sp>
      <p:sp>
        <p:nvSpPr>
          <p:cNvPr id="240" name="Google Shape;240;p26"/>
          <p:cNvSpPr txBox="1"/>
          <p:nvPr>
            <p:ph idx="1" type="body"/>
          </p:nvPr>
        </p:nvSpPr>
        <p:spPr>
          <a:xfrm>
            <a:off x="781850" y="1848100"/>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Carla Simulator </a:t>
            </a:r>
            <a:r>
              <a:rPr lang="en-GB" sz="600"/>
              <a:t>(</a:t>
            </a:r>
            <a:r>
              <a:rPr lang="en-GB" sz="600" u="sng">
                <a:solidFill>
                  <a:schemeClr val="hlink"/>
                </a:solidFill>
                <a:hlinkClick r:id="rId3"/>
              </a:rPr>
              <a:t>https://carla.org/</a:t>
            </a:r>
            <a:r>
              <a:rPr lang="en-GB" sz="600"/>
              <a:t>)</a:t>
            </a:r>
            <a:r>
              <a:rPr lang="en-GB" sz="1100"/>
              <a:t> chosen:</a:t>
            </a:r>
            <a:endParaRPr sz="1100"/>
          </a:p>
          <a:p>
            <a:pPr indent="-298450" lvl="0" marL="457200" rtl="0" algn="l">
              <a:spcBef>
                <a:spcPts val="1600"/>
              </a:spcBef>
              <a:spcAft>
                <a:spcPts val="0"/>
              </a:spcAft>
              <a:buSzPts val="1100"/>
              <a:buChar char="●"/>
            </a:pPr>
            <a:r>
              <a:rPr lang="en-GB" sz="1100"/>
              <a:t>Based on robust Unreal engine</a:t>
            </a:r>
            <a:endParaRPr sz="1100"/>
          </a:p>
          <a:p>
            <a:pPr indent="-298450" lvl="0" marL="457200" rtl="0" algn="l">
              <a:spcBef>
                <a:spcPts val="0"/>
              </a:spcBef>
              <a:spcAft>
                <a:spcPts val="0"/>
              </a:spcAft>
              <a:buSzPts val="1100"/>
              <a:buChar char="●"/>
            </a:pPr>
            <a:r>
              <a:rPr lang="en-GB" sz="1100"/>
              <a:t>Built-in realistic town maps</a:t>
            </a:r>
            <a:endParaRPr sz="1100"/>
          </a:p>
          <a:p>
            <a:pPr indent="-298450" lvl="0" marL="457200" rtl="0" algn="l">
              <a:spcBef>
                <a:spcPts val="0"/>
              </a:spcBef>
              <a:spcAft>
                <a:spcPts val="0"/>
              </a:spcAft>
              <a:buSzPts val="1100"/>
              <a:buChar char="●"/>
            </a:pPr>
            <a:r>
              <a:rPr lang="en-GB" sz="1100"/>
              <a:t>Easy to use Python API with plenty of examples</a:t>
            </a:r>
            <a:endParaRPr sz="1100"/>
          </a:p>
          <a:p>
            <a:pPr indent="-298450" lvl="0" marL="457200" rtl="0" algn="l">
              <a:spcBef>
                <a:spcPts val="0"/>
              </a:spcBef>
              <a:spcAft>
                <a:spcPts val="0"/>
              </a:spcAft>
              <a:buSzPts val="1100"/>
              <a:buChar char="●"/>
            </a:pPr>
            <a:r>
              <a:rPr lang="en-GB" sz="1100"/>
              <a:t>High quality documentation</a:t>
            </a:r>
            <a:endParaRPr sz="1100"/>
          </a:p>
          <a:p>
            <a:pPr indent="-298450" lvl="0" marL="457200" rtl="0" algn="l">
              <a:spcBef>
                <a:spcPts val="0"/>
              </a:spcBef>
              <a:spcAft>
                <a:spcPts val="0"/>
              </a:spcAft>
              <a:buSzPts val="1100"/>
              <a:buChar char="●"/>
            </a:pPr>
            <a:r>
              <a:rPr lang="en-GB" sz="1100"/>
              <a:t>Existing libraries to assist with autonomous vehicle development (such is low-level driving controls)</a:t>
            </a:r>
            <a:endParaRPr sz="1100"/>
          </a:p>
          <a:p>
            <a:pPr indent="0" lvl="0" marL="0" rtl="0" algn="l">
              <a:spcBef>
                <a:spcPts val="1600"/>
              </a:spcBef>
              <a:spcAft>
                <a:spcPts val="0"/>
              </a:spcAft>
              <a:buNone/>
            </a:pPr>
            <a:r>
              <a:rPr lang="en-GB" sz="1100"/>
              <a:t>Other options considered:</a:t>
            </a:r>
            <a:endParaRPr sz="1100"/>
          </a:p>
          <a:p>
            <a:pPr indent="-298450" lvl="0" marL="457200" rtl="0" algn="l">
              <a:spcBef>
                <a:spcPts val="1600"/>
              </a:spcBef>
              <a:spcAft>
                <a:spcPts val="0"/>
              </a:spcAft>
              <a:buSzPts val="1100"/>
              <a:buChar char="●"/>
            </a:pPr>
            <a:r>
              <a:rPr lang="en-GB" sz="1100"/>
              <a:t>Unity</a:t>
            </a:r>
            <a:endParaRPr sz="1100"/>
          </a:p>
          <a:p>
            <a:pPr indent="-298450" lvl="0" marL="457200" rtl="0" algn="l">
              <a:spcBef>
                <a:spcPts val="0"/>
              </a:spcBef>
              <a:spcAft>
                <a:spcPts val="0"/>
              </a:spcAft>
              <a:buSzPts val="1100"/>
              <a:buChar char="●"/>
            </a:pPr>
            <a:r>
              <a:rPr lang="en-GB" sz="1100"/>
              <a:t>Gazebo</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241" name="Google Shape;241;p26"/>
          <p:cNvPicPr preferRelativeResize="0"/>
          <p:nvPr/>
        </p:nvPicPr>
        <p:blipFill>
          <a:blip r:embed="rId4">
            <a:alphaModFix/>
          </a:blip>
          <a:stretch>
            <a:fillRect/>
          </a:stretch>
        </p:blipFill>
        <p:spPr>
          <a:xfrm>
            <a:off x="6868650" y="1150313"/>
            <a:ext cx="1371075" cy="1371075"/>
          </a:xfrm>
          <a:prstGeom prst="rect">
            <a:avLst/>
          </a:prstGeom>
          <a:noFill/>
          <a:ln>
            <a:noFill/>
          </a:ln>
        </p:spPr>
      </p:pic>
      <p:pic>
        <p:nvPicPr>
          <p:cNvPr id="242" name="Google Shape;242;p26"/>
          <p:cNvPicPr preferRelativeResize="0"/>
          <p:nvPr/>
        </p:nvPicPr>
        <p:blipFill>
          <a:blip r:embed="rId5">
            <a:alphaModFix/>
          </a:blip>
          <a:stretch>
            <a:fillRect/>
          </a:stretch>
        </p:blipFill>
        <p:spPr>
          <a:xfrm>
            <a:off x="6850325" y="2834350"/>
            <a:ext cx="1407726" cy="1462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